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299" r:id="rId77"/>
    <p:sldId id="300" r:id="rId78"/>
    <p:sldId id="301" r:id="rId79"/>
    <p:sldId id="302" r:id="rId80"/>
    <p:sldId id="303" r:id="rId81"/>
    <p:sldId id="304" r:id="rId82"/>
    <p:sldId id="305" r:id="rId83"/>
    <p:sldId id="306" r:id="rId84"/>
    <p:sldId id="307" r:id="rId85"/>
    <p:sldId id="308" r:id="rId86"/>
    <p:sldId id="309" r:id="rId87"/>
    <p:sldId id="310" r:id="rId88"/>
    <p:sldId id="311" r:id="rId89"/>
    <p:sldId id="312" r:id="rId90"/>
    <p:sldId id="313" r:id="rId91"/>
    <p:sldId id="314" r:id="rId92"/>
    <p:sldId id="315" r:id="rId93"/>
    <p:sldId id="316" r:id="rId94"/>
    <p:sldId id="317" r:id="rId95"/>
    <p:sldId id="318" r:id="rId96"/>
    <p:sldId id="319" r:id="rId97"/>
    <p:sldId id="320" r:id="rId98"/>
    <p:sldId id="321" r:id="rId99"/>
    <p:sldId id="322" r:id="rId100"/>
    <p:sldId id="323" r:id="rId101"/>
    <p:sldId id="324" r:id="rId102"/>
    <p:sldId id="325" r:id="rId103"/>
    <p:sldId id="326" r:id="rId104"/>
    <p:sldId id="327" r:id="rId105"/>
    <p:sldId id="328" r:id="rId106"/>
    <p:sldId id="329" r:id="rId10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Montserrat" charset="1" panose="00000500000000000000"/>
      <p:regular r:id="rId16"/>
    </p:embeddedFont>
    <p:embeddedFont>
      <p:font typeface="Montserrat Bold" charset="1" panose="00000800000000000000"/>
      <p:regular r:id="rId17"/>
    </p:embeddedFont>
    <p:embeddedFont>
      <p:font typeface="Montserrat Italics" charset="1" panose="00000500000000000000"/>
      <p:regular r:id="rId18"/>
    </p:embeddedFont>
    <p:embeddedFont>
      <p:font typeface="Montserrat Bold Italics" charset="1" panose="00000800000000000000"/>
      <p:regular r:id="rId19"/>
    </p:embeddedFont>
    <p:embeddedFont>
      <p:font typeface="Montserrat Thin" charset="1" panose="00000300000000000000"/>
      <p:regular r:id="rId20"/>
    </p:embeddedFont>
    <p:embeddedFont>
      <p:font typeface="Montserrat Thin Italics" charset="1" panose="00000300000000000000"/>
      <p:regular r:id="rId21"/>
    </p:embeddedFont>
    <p:embeddedFont>
      <p:font typeface="Montserrat Extra-Light" charset="1" panose="00000300000000000000"/>
      <p:regular r:id="rId22"/>
    </p:embeddedFont>
    <p:embeddedFont>
      <p:font typeface="Montserrat Extra-Light Italics" charset="1" panose="00000300000000000000"/>
      <p:regular r:id="rId23"/>
    </p:embeddedFont>
    <p:embeddedFont>
      <p:font typeface="Montserrat Light" charset="1" panose="00000400000000000000"/>
      <p:regular r:id="rId24"/>
    </p:embeddedFont>
    <p:embeddedFont>
      <p:font typeface="Montserrat Light Italics" charset="1" panose="00000400000000000000"/>
      <p:regular r:id="rId25"/>
    </p:embeddedFont>
    <p:embeddedFont>
      <p:font typeface="Montserrat Medium" charset="1" panose="00000600000000000000"/>
      <p:regular r:id="rId26"/>
    </p:embeddedFont>
    <p:embeddedFont>
      <p:font typeface="Montserrat Medium Italics" charset="1" panose="00000600000000000000"/>
      <p:regular r:id="rId27"/>
    </p:embeddedFont>
    <p:embeddedFont>
      <p:font typeface="Montserrat Semi-Bold" charset="1" panose="00000700000000000000"/>
      <p:regular r:id="rId28"/>
    </p:embeddedFont>
    <p:embeddedFont>
      <p:font typeface="Montserrat Semi-Bold Italics" charset="1" panose="00000700000000000000"/>
      <p:regular r:id="rId29"/>
    </p:embeddedFont>
    <p:embeddedFont>
      <p:font typeface="Montserrat Ultra-Bold" charset="1" panose="00000900000000000000"/>
      <p:regular r:id="rId30"/>
    </p:embeddedFont>
    <p:embeddedFont>
      <p:font typeface="Montserrat Ultra-Bold Italics" charset="1" panose="00000900000000000000"/>
      <p:regular r:id="rId31"/>
    </p:embeddedFont>
    <p:embeddedFont>
      <p:font typeface="Montserrat Heavy" charset="1" panose="00000A00000000000000"/>
      <p:regular r:id="rId32"/>
    </p:embeddedFont>
    <p:embeddedFont>
      <p:font typeface="Montserrat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67.xml" Type="http://schemas.openxmlformats.org/officeDocument/2006/relationships/slide"/><Relationship Id="rId101" Target="slides/slide68.xml" Type="http://schemas.openxmlformats.org/officeDocument/2006/relationships/slide"/><Relationship Id="rId102" Target="slides/slide69.xml" Type="http://schemas.openxmlformats.org/officeDocument/2006/relationships/slide"/><Relationship Id="rId103" Target="slides/slide70.xml" Type="http://schemas.openxmlformats.org/officeDocument/2006/relationships/slide"/><Relationship Id="rId104" Target="slides/slide71.xml" Type="http://schemas.openxmlformats.org/officeDocument/2006/relationships/slide"/><Relationship Id="rId105" Target="slides/slide72.xml" Type="http://schemas.openxmlformats.org/officeDocument/2006/relationships/slide"/><Relationship Id="rId106" Target="slides/slide73.xml" Type="http://schemas.openxmlformats.org/officeDocument/2006/relationships/slide"/><Relationship Id="rId107" Target="slides/slide74.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58" Target="slides/slide25.xml" Type="http://schemas.openxmlformats.org/officeDocument/2006/relationships/slide"/><Relationship Id="rId59" Target="slides/slide26.xml" Type="http://schemas.openxmlformats.org/officeDocument/2006/relationships/slide"/><Relationship Id="rId6" Target="fonts/font6.fntdata" Type="http://schemas.openxmlformats.org/officeDocument/2006/relationships/font"/><Relationship Id="rId60" Target="slides/slide27.xml" Type="http://schemas.openxmlformats.org/officeDocument/2006/relationships/slide"/><Relationship Id="rId61" Target="slides/slide28.xml" Type="http://schemas.openxmlformats.org/officeDocument/2006/relationships/slide"/><Relationship Id="rId62" Target="slides/slide29.xml" Type="http://schemas.openxmlformats.org/officeDocument/2006/relationships/slide"/><Relationship Id="rId63" Target="slides/slide30.xml" Type="http://schemas.openxmlformats.org/officeDocument/2006/relationships/slide"/><Relationship Id="rId64" Target="slides/slide31.xml" Type="http://schemas.openxmlformats.org/officeDocument/2006/relationships/slide"/><Relationship Id="rId65" Target="slides/slide32.xml" Type="http://schemas.openxmlformats.org/officeDocument/2006/relationships/slide"/><Relationship Id="rId66" Target="slides/slide33.xml" Type="http://schemas.openxmlformats.org/officeDocument/2006/relationships/slide"/><Relationship Id="rId67" Target="slides/slide34.xml" Type="http://schemas.openxmlformats.org/officeDocument/2006/relationships/slide"/><Relationship Id="rId68" Target="slides/slide35.xml" Type="http://schemas.openxmlformats.org/officeDocument/2006/relationships/slide"/><Relationship Id="rId69" Target="slides/slide36.xml" Type="http://schemas.openxmlformats.org/officeDocument/2006/relationships/slide"/><Relationship Id="rId7" Target="fonts/font7.fntdata" Type="http://schemas.openxmlformats.org/officeDocument/2006/relationships/font"/><Relationship Id="rId70" Target="slides/slide37.xml" Type="http://schemas.openxmlformats.org/officeDocument/2006/relationships/slide"/><Relationship Id="rId71" Target="slides/slide38.xml" Type="http://schemas.openxmlformats.org/officeDocument/2006/relationships/slide"/><Relationship Id="rId72" Target="slides/slide39.xml" Type="http://schemas.openxmlformats.org/officeDocument/2006/relationships/slide"/><Relationship Id="rId73" Target="slides/slide40.xml" Type="http://schemas.openxmlformats.org/officeDocument/2006/relationships/slide"/><Relationship Id="rId74" Target="slides/slide41.xml" Type="http://schemas.openxmlformats.org/officeDocument/2006/relationships/slide"/><Relationship Id="rId75" Target="slides/slide42.xml" Type="http://schemas.openxmlformats.org/officeDocument/2006/relationships/slide"/><Relationship Id="rId76" Target="slides/slide43.xml" Type="http://schemas.openxmlformats.org/officeDocument/2006/relationships/slide"/><Relationship Id="rId77" Target="slides/slide44.xml" Type="http://schemas.openxmlformats.org/officeDocument/2006/relationships/slide"/><Relationship Id="rId78" Target="slides/slide45.xml" Type="http://schemas.openxmlformats.org/officeDocument/2006/relationships/slide"/><Relationship Id="rId79" Target="slides/slide46.xml" Type="http://schemas.openxmlformats.org/officeDocument/2006/relationships/slide"/><Relationship Id="rId8" Target="fonts/font8.fntdata" Type="http://schemas.openxmlformats.org/officeDocument/2006/relationships/font"/><Relationship Id="rId80" Target="slides/slide47.xml" Type="http://schemas.openxmlformats.org/officeDocument/2006/relationships/slide"/><Relationship Id="rId81" Target="slides/slide48.xml" Type="http://schemas.openxmlformats.org/officeDocument/2006/relationships/slide"/><Relationship Id="rId82" Target="slides/slide49.xml" Type="http://schemas.openxmlformats.org/officeDocument/2006/relationships/slide"/><Relationship Id="rId83" Target="slides/slide50.xml" Type="http://schemas.openxmlformats.org/officeDocument/2006/relationships/slide"/><Relationship Id="rId84" Target="slides/slide51.xml" Type="http://schemas.openxmlformats.org/officeDocument/2006/relationships/slide"/><Relationship Id="rId85" Target="slides/slide52.xml" Type="http://schemas.openxmlformats.org/officeDocument/2006/relationships/slide"/><Relationship Id="rId86" Target="slides/slide53.xml" Type="http://schemas.openxmlformats.org/officeDocument/2006/relationships/slide"/><Relationship Id="rId87" Target="slides/slide54.xml" Type="http://schemas.openxmlformats.org/officeDocument/2006/relationships/slide"/><Relationship Id="rId88" Target="slides/slide55.xml" Type="http://schemas.openxmlformats.org/officeDocument/2006/relationships/slide"/><Relationship Id="rId89" Target="slides/slide56.xml" Type="http://schemas.openxmlformats.org/officeDocument/2006/relationships/slide"/><Relationship Id="rId9" Target="fonts/font9.fntdata" Type="http://schemas.openxmlformats.org/officeDocument/2006/relationships/font"/><Relationship Id="rId90" Target="slides/slide57.xml" Type="http://schemas.openxmlformats.org/officeDocument/2006/relationships/slide"/><Relationship Id="rId91" Target="slides/slide58.xml" Type="http://schemas.openxmlformats.org/officeDocument/2006/relationships/slide"/><Relationship Id="rId92" Target="slides/slide59.xml" Type="http://schemas.openxmlformats.org/officeDocument/2006/relationships/slide"/><Relationship Id="rId93" Target="slides/slide60.xml" Type="http://schemas.openxmlformats.org/officeDocument/2006/relationships/slide"/><Relationship Id="rId94" Target="slides/slide61.xml" Type="http://schemas.openxmlformats.org/officeDocument/2006/relationships/slide"/><Relationship Id="rId95" Target="slides/slide62.xml" Type="http://schemas.openxmlformats.org/officeDocument/2006/relationships/slide"/><Relationship Id="rId96" Target="slides/slide63.xml" Type="http://schemas.openxmlformats.org/officeDocument/2006/relationships/slide"/><Relationship Id="rId97" Target="slides/slide64.xml" Type="http://schemas.openxmlformats.org/officeDocument/2006/relationships/slide"/><Relationship Id="rId98" Target="slides/slide65.xml" Type="http://schemas.openxmlformats.org/officeDocument/2006/relationships/slide"/><Relationship Id="rId99" Target="slides/slide66.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7.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4.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6.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7.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8.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9.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0.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1.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2.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3.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4.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5.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6.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jpe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1.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2.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3.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4.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6.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7.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8.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9.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0.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1.pn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2.pn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https://github.com/arvioa/bank_churn_analysis_project/" TargetMode="External" Type="http://schemas.openxmlformats.org/officeDocument/2006/relationships/hyperlink"/><Relationship Id="rId2" Target="../media/image2.png" Type="http://schemas.openxmlformats.org/officeDocument/2006/relationships/image"/><Relationship Id="rId3" Target="../media/image3.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6122" r="-2520" b="-91699"/>
            </a:stretch>
          </a:blipFill>
        </p:spPr>
      </p:sp>
      <p:sp>
        <p:nvSpPr>
          <p:cNvPr name="AutoShape 3" id="3"/>
          <p:cNvSpPr/>
          <p:nvPr/>
        </p:nvSpPr>
        <p:spPr>
          <a:xfrm rot="-7020778">
            <a:off x="-6402716" y="821505"/>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2" id="12"/>
          <p:cNvSpPr txBox="true"/>
          <p:nvPr/>
        </p:nvSpPr>
        <p:spPr>
          <a:xfrm rot="0">
            <a:off x="1085844" y="5362575"/>
            <a:ext cx="18285121" cy="3430610"/>
          </a:xfrm>
          <a:prstGeom prst="rect">
            <a:avLst/>
          </a:prstGeom>
        </p:spPr>
        <p:txBody>
          <a:bodyPr anchor="t" rtlCol="false" tIns="0" lIns="0" bIns="0" rIns="0">
            <a:spAutoFit/>
          </a:bodyPr>
          <a:lstStyle/>
          <a:p>
            <a:pPr>
              <a:lnSpc>
                <a:spcPts val="13246"/>
              </a:lnSpc>
            </a:pPr>
            <a:r>
              <a:rPr lang="en-US" sz="12987" spc="-766">
                <a:solidFill>
                  <a:srgbClr val="FFFFFF"/>
                </a:solidFill>
                <a:latin typeface="Montserrat Ultra-Bold Italics"/>
              </a:rPr>
              <a:t>BANK CUSTOMER CHURN PREDICTION </a:t>
            </a:r>
          </a:p>
        </p:txBody>
      </p:sp>
      <p:sp>
        <p:nvSpPr>
          <p:cNvPr name="TextBox 13" id="13"/>
          <p:cNvSpPr txBox="true"/>
          <p:nvPr/>
        </p:nvSpPr>
        <p:spPr>
          <a:xfrm rot="0">
            <a:off x="13234514" y="1085850"/>
            <a:ext cx="4024786" cy="375517"/>
          </a:xfrm>
          <a:prstGeom prst="rect">
            <a:avLst/>
          </a:prstGeom>
        </p:spPr>
        <p:txBody>
          <a:bodyPr anchor="t" rtlCol="false" tIns="0" lIns="0" bIns="0" rIns="0">
            <a:spAutoFit/>
          </a:bodyPr>
          <a:lstStyle/>
          <a:p>
            <a:pPr algn="r">
              <a:lnSpc>
                <a:spcPts val="2814"/>
              </a:lnSpc>
            </a:pPr>
            <a:r>
              <a:rPr lang="en-US" sz="2871" spc="57">
                <a:solidFill>
                  <a:srgbClr val="FFFFFF"/>
                </a:solidFill>
                <a:latin typeface="Montserrat Italics"/>
              </a:rPr>
              <a:t>ARVIO ANANDI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2125599" y="4231239"/>
            <a:ext cx="25783492" cy="9586163"/>
          </a:xfrm>
          <a:prstGeom prst="rect">
            <a:avLst/>
          </a:prstGeom>
          <a:solidFill>
            <a:srgbClr val="545454">
              <a:alpha val="4706"/>
            </a:srgbClr>
          </a:solidFill>
        </p:spPr>
      </p:sp>
      <p:grpSp>
        <p:nvGrpSpPr>
          <p:cNvPr name="Group 3" id="3"/>
          <p:cNvGrpSpPr/>
          <p:nvPr/>
        </p:nvGrpSpPr>
        <p:grpSpPr>
          <a:xfrm rot="0">
            <a:off x="2134937" y="6508275"/>
            <a:ext cx="7009063" cy="2214740"/>
            <a:chOff x="0" y="0"/>
            <a:chExt cx="2520630" cy="796475"/>
          </a:xfrm>
        </p:grpSpPr>
        <p:sp>
          <p:nvSpPr>
            <p:cNvPr name="Freeform 4" id="4"/>
            <p:cNvSpPr/>
            <p:nvPr/>
          </p:nvSpPr>
          <p:spPr>
            <a:xfrm flipH="false" flipV="false" rot="0">
              <a:off x="0" y="0"/>
              <a:ext cx="2520630" cy="796475"/>
            </a:xfrm>
            <a:custGeom>
              <a:avLst/>
              <a:gdLst/>
              <a:ahLst/>
              <a:cxnLst/>
              <a:rect r="r" b="b" t="t" l="l"/>
              <a:pathLst>
                <a:path h="796475" w="2520630">
                  <a:moveTo>
                    <a:pt x="2396170" y="796475"/>
                  </a:moveTo>
                  <a:lnTo>
                    <a:pt x="124460" y="796475"/>
                  </a:lnTo>
                  <a:cubicBezTo>
                    <a:pt x="55880" y="796475"/>
                    <a:pt x="0" y="740595"/>
                    <a:pt x="0" y="672015"/>
                  </a:cubicBezTo>
                  <a:lnTo>
                    <a:pt x="0" y="124460"/>
                  </a:lnTo>
                  <a:cubicBezTo>
                    <a:pt x="0" y="55880"/>
                    <a:pt x="55880" y="0"/>
                    <a:pt x="124460" y="0"/>
                  </a:cubicBezTo>
                  <a:lnTo>
                    <a:pt x="2396170" y="0"/>
                  </a:lnTo>
                  <a:cubicBezTo>
                    <a:pt x="2464750" y="0"/>
                    <a:pt x="2520630" y="55880"/>
                    <a:pt x="2520630" y="124460"/>
                  </a:cubicBezTo>
                  <a:lnTo>
                    <a:pt x="2520630" y="672015"/>
                  </a:lnTo>
                  <a:cubicBezTo>
                    <a:pt x="2520630" y="740595"/>
                    <a:pt x="2464750" y="796475"/>
                    <a:pt x="2396170" y="796475"/>
                  </a:cubicBezTo>
                  <a:close/>
                </a:path>
              </a:pathLst>
            </a:custGeom>
            <a:solidFill>
              <a:srgbClr val="263F6B"/>
            </a:solidFill>
          </p:spPr>
        </p:sp>
      </p:grpSp>
      <p:sp>
        <p:nvSpPr>
          <p:cNvPr name="Freeform 5" id="5"/>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742755" y="6508275"/>
            <a:ext cx="7009063" cy="2214740"/>
            <a:chOff x="0" y="0"/>
            <a:chExt cx="2520630" cy="796475"/>
          </a:xfrm>
        </p:grpSpPr>
        <p:sp>
          <p:nvSpPr>
            <p:cNvPr name="Freeform 8" id="8"/>
            <p:cNvSpPr/>
            <p:nvPr/>
          </p:nvSpPr>
          <p:spPr>
            <a:xfrm flipH="false" flipV="false" rot="0">
              <a:off x="0" y="0"/>
              <a:ext cx="2520630" cy="796475"/>
            </a:xfrm>
            <a:custGeom>
              <a:avLst/>
              <a:gdLst/>
              <a:ahLst/>
              <a:cxnLst/>
              <a:rect r="r" b="b" t="t" l="l"/>
              <a:pathLst>
                <a:path h="796475" w="2520630">
                  <a:moveTo>
                    <a:pt x="2396170" y="796475"/>
                  </a:moveTo>
                  <a:lnTo>
                    <a:pt x="124460" y="796475"/>
                  </a:lnTo>
                  <a:cubicBezTo>
                    <a:pt x="55880" y="796475"/>
                    <a:pt x="0" y="740595"/>
                    <a:pt x="0" y="672015"/>
                  </a:cubicBezTo>
                  <a:lnTo>
                    <a:pt x="0" y="124460"/>
                  </a:lnTo>
                  <a:cubicBezTo>
                    <a:pt x="0" y="55880"/>
                    <a:pt x="55880" y="0"/>
                    <a:pt x="124460" y="0"/>
                  </a:cubicBezTo>
                  <a:lnTo>
                    <a:pt x="2396170" y="0"/>
                  </a:lnTo>
                  <a:cubicBezTo>
                    <a:pt x="2464750" y="0"/>
                    <a:pt x="2520630" y="55880"/>
                    <a:pt x="2520630" y="124460"/>
                  </a:cubicBezTo>
                  <a:lnTo>
                    <a:pt x="2520630" y="672015"/>
                  </a:lnTo>
                  <a:cubicBezTo>
                    <a:pt x="2520630" y="740595"/>
                    <a:pt x="2464750" y="796475"/>
                    <a:pt x="2396170" y="796475"/>
                  </a:cubicBezTo>
                  <a:close/>
                </a:path>
              </a:pathLst>
            </a:custGeom>
            <a:solidFill>
              <a:srgbClr val="263F6B"/>
            </a:solidFill>
          </p:spPr>
        </p:sp>
      </p:grpSp>
      <p:sp>
        <p:nvSpPr>
          <p:cNvPr name="Freeform 9" id="9"/>
          <p:cNvSpPr/>
          <p:nvPr/>
        </p:nvSpPr>
        <p:spPr>
          <a:xfrm flipH="false" flipV="false" rot="0">
            <a:off x="11757565" y="2827902"/>
            <a:ext cx="3155041" cy="3103414"/>
          </a:xfrm>
          <a:custGeom>
            <a:avLst/>
            <a:gdLst/>
            <a:ahLst/>
            <a:cxnLst/>
            <a:rect r="r" b="b" t="t" l="l"/>
            <a:pathLst>
              <a:path h="3103414" w="3155041">
                <a:moveTo>
                  <a:pt x="0" y="0"/>
                </a:moveTo>
                <a:lnTo>
                  <a:pt x="3155041" y="0"/>
                </a:lnTo>
                <a:lnTo>
                  <a:pt x="3155041" y="3103413"/>
                </a:lnTo>
                <a:lnTo>
                  <a:pt x="0" y="31034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874509" y="2980316"/>
            <a:ext cx="3176715" cy="3142060"/>
          </a:xfrm>
          <a:custGeom>
            <a:avLst/>
            <a:gdLst/>
            <a:ahLst/>
            <a:cxnLst/>
            <a:rect r="r" b="b" t="t" l="l"/>
            <a:pathLst>
              <a:path h="3142060" w="3176715">
                <a:moveTo>
                  <a:pt x="0" y="0"/>
                </a:moveTo>
                <a:lnTo>
                  <a:pt x="3176715" y="0"/>
                </a:lnTo>
                <a:lnTo>
                  <a:pt x="3176715" y="3142060"/>
                </a:lnTo>
                <a:lnTo>
                  <a:pt x="0" y="3142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rPr>
              <a:t>ANALYTIC APPROACH</a:t>
            </a:r>
          </a:p>
        </p:txBody>
      </p:sp>
      <p:sp>
        <p:nvSpPr>
          <p:cNvPr name="TextBox 12" id="12"/>
          <p:cNvSpPr txBox="true"/>
          <p:nvPr/>
        </p:nvSpPr>
        <p:spPr>
          <a:xfrm rot="0">
            <a:off x="2625776" y="6780022"/>
            <a:ext cx="6027385" cy="1652196"/>
          </a:xfrm>
          <a:prstGeom prst="rect">
            <a:avLst/>
          </a:prstGeom>
        </p:spPr>
        <p:txBody>
          <a:bodyPr anchor="t" rtlCol="false" tIns="0" lIns="0" bIns="0" rIns="0">
            <a:spAutoFit/>
          </a:bodyPr>
          <a:lstStyle/>
          <a:p>
            <a:pPr algn="ctr">
              <a:lnSpc>
                <a:spcPts val="3296"/>
              </a:lnSpc>
            </a:pPr>
            <a:r>
              <a:rPr lang="en-US" sz="2536" spc="50">
                <a:solidFill>
                  <a:srgbClr val="FFFFFF"/>
                </a:solidFill>
                <a:latin typeface="Montserrat Bold"/>
              </a:rPr>
              <a:t>Supervised Learning (Binary Classification)</a:t>
            </a:r>
          </a:p>
          <a:p>
            <a:pPr algn="ctr">
              <a:lnSpc>
                <a:spcPts val="3296"/>
              </a:lnSpc>
            </a:pPr>
            <a:r>
              <a:rPr lang="en-US" sz="2536" spc="50">
                <a:solidFill>
                  <a:srgbClr val="FFFFFF"/>
                </a:solidFill>
                <a:latin typeface="Montserrat"/>
              </a:rPr>
              <a:t>To classify customers into groups of churned and not churned.</a:t>
            </a:r>
          </a:p>
        </p:txBody>
      </p:sp>
      <p:sp>
        <p:nvSpPr>
          <p:cNvPr name="TextBox 13" id="13"/>
          <p:cNvSpPr txBox="true"/>
          <p:nvPr/>
        </p:nvSpPr>
        <p:spPr>
          <a:xfrm rot="0">
            <a:off x="10233594" y="6780022"/>
            <a:ext cx="6027385" cy="1624905"/>
          </a:xfrm>
          <a:prstGeom prst="rect">
            <a:avLst/>
          </a:prstGeom>
        </p:spPr>
        <p:txBody>
          <a:bodyPr anchor="t" rtlCol="false" tIns="0" lIns="0" bIns="0" rIns="0">
            <a:spAutoFit/>
          </a:bodyPr>
          <a:lstStyle/>
          <a:p>
            <a:pPr algn="ctr">
              <a:lnSpc>
                <a:spcPts val="3296"/>
              </a:lnSpc>
            </a:pPr>
            <a:r>
              <a:rPr lang="en-US" sz="2536" spc="50">
                <a:solidFill>
                  <a:srgbClr val="FFFFFF"/>
                </a:solidFill>
                <a:latin typeface="Montserrat Bold"/>
              </a:rPr>
              <a:t>Metrics</a:t>
            </a:r>
          </a:p>
          <a:p>
            <a:pPr algn="ctr">
              <a:lnSpc>
                <a:spcPts val="3296"/>
              </a:lnSpc>
            </a:pPr>
            <a:r>
              <a:rPr lang="en-US" sz="2536" spc="50">
                <a:solidFill>
                  <a:srgbClr val="FFFFFF"/>
                </a:solidFill>
                <a:latin typeface="Montserrat"/>
              </a:rPr>
              <a:t>AUC_ROC, Precision, F1, Recall, and Accuracy as support for our prediction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2125599" y="4231239"/>
            <a:ext cx="25783492" cy="9586163"/>
          </a:xfrm>
          <a:prstGeom prst="rect">
            <a:avLst/>
          </a:prstGeom>
          <a:solidFill>
            <a:srgbClr val="545454">
              <a:alpha val="4706"/>
            </a:srgbClr>
          </a:solidFill>
        </p:spPr>
      </p:sp>
      <p:grpSp>
        <p:nvGrpSpPr>
          <p:cNvPr name="Group 3" id="3"/>
          <p:cNvGrpSpPr/>
          <p:nvPr/>
        </p:nvGrpSpPr>
        <p:grpSpPr>
          <a:xfrm rot="0">
            <a:off x="2430643" y="3481794"/>
            <a:ext cx="13426714" cy="4242605"/>
            <a:chOff x="0" y="0"/>
            <a:chExt cx="2520630" cy="796475"/>
          </a:xfrm>
        </p:grpSpPr>
        <p:sp>
          <p:nvSpPr>
            <p:cNvPr name="Freeform 4" id="4"/>
            <p:cNvSpPr/>
            <p:nvPr/>
          </p:nvSpPr>
          <p:spPr>
            <a:xfrm flipH="false" flipV="false" rot="0">
              <a:off x="0" y="0"/>
              <a:ext cx="2520630" cy="796475"/>
            </a:xfrm>
            <a:custGeom>
              <a:avLst/>
              <a:gdLst/>
              <a:ahLst/>
              <a:cxnLst/>
              <a:rect r="r" b="b" t="t" l="l"/>
              <a:pathLst>
                <a:path h="796475" w="2520630">
                  <a:moveTo>
                    <a:pt x="2396170" y="796475"/>
                  </a:moveTo>
                  <a:lnTo>
                    <a:pt x="124460" y="796475"/>
                  </a:lnTo>
                  <a:cubicBezTo>
                    <a:pt x="55880" y="796475"/>
                    <a:pt x="0" y="740595"/>
                    <a:pt x="0" y="672015"/>
                  </a:cubicBezTo>
                  <a:lnTo>
                    <a:pt x="0" y="124460"/>
                  </a:lnTo>
                  <a:cubicBezTo>
                    <a:pt x="0" y="55880"/>
                    <a:pt x="55880" y="0"/>
                    <a:pt x="124460" y="0"/>
                  </a:cubicBezTo>
                  <a:lnTo>
                    <a:pt x="2396170" y="0"/>
                  </a:lnTo>
                  <a:cubicBezTo>
                    <a:pt x="2464750" y="0"/>
                    <a:pt x="2520630" y="55880"/>
                    <a:pt x="2520630" y="124460"/>
                  </a:cubicBezTo>
                  <a:lnTo>
                    <a:pt x="2520630" y="672015"/>
                  </a:lnTo>
                  <a:cubicBezTo>
                    <a:pt x="2520630" y="740595"/>
                    <a:pt x="2464750" y="796475"/>
                    <a:pt x="2396170" y="796475"/>
                  </a:cubicBezTo>
                  <a:close/>
                </a:path>
              </a:pathLst>
            </a:custGeom>
            <a:solidFill>
              <a:srgbClr val="263F6B"/>
            </a:solidFill>
          </p:spPr>
        </p:sp>
      </p:grpSp>
      <p:sp>
        <p:nvSpPr>
          <p:cNvPr name="Freeform 5" id="5"/>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rPr>
              <a:t>DATA SPLIT RATIO</a:t>
            </a:r>
          </a:p>
        </p:txBody>
      </p:sp>
      <p:sp>
        <p:nvSpPr>
          <p:cNvPr name="TextBox 8" id="8"/>
          <p:cNvSpPr txBox="true"/>
          <p:nvPr/>
        </p:nvSpPr>
        <p:spPr>
          <a:xfrm rot="0">
            <a:off x="3370905" y="4000752"/>
            <a:ext cx="11546190" cy="3166590"/>
          </a:xfrm>
          <a:prstGeom prst="rect">
            <a:avLst/>
          </a:prstGeom>
        </p:spPr>
        <p:txBody>
          <a:bodyPr anchor="t" rtlCol="false" tIns="0" lIns="0" bIns="0" rIns="0">
            <a:spAutoFit/>
          </a:bodyPr>
          <a:lstStyle/>
          <a:p>
            <a:pPr algn="ctr">
              <a:lnSpc>
                <a:spcPts val="6315"/>
              </a:lnSpc>
            </a:pPr>
            <a:r>
              <a:rPr lang="en-US" sz="4858" spc="97">
                <a:solidFill>
                  <a:srgbClr val="FFFFFF"/>
                </a:solidFill>
                <a:latin typeface="Montserrat Bold"/>
              </a:rPr>
              <a:t>We split the data into the ratio of 80:20, where 80% is for training and 20% for testing and evaluating the model.</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4268609"/>
            <a:ext cx="14671510" cy="1585844"/>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Ultra-Bold Italics"/>
              </a:rPr>
              <a:t>DATA WRANGLING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822796" y="1028700"/>
            <a:ext cx="16642408" cy="7105747"/>
          </a:xfrm>
          <a:custGeom>
            <a:avLst/>
            <a:gdLst/>
            <a:ahLst/>
            <a:cxnLst/>
            <a:rect r="r" b="b" t="t" l="l"/>
            <a:pathLst>
              <a:path h="7105747" w="16642408">
                <a:moveTo>
                  <a:pt x="0" y="0"/>
                </a:moveTo>
                <a:lnTo>
                  <a:pt x="16642408" y="0"/>
                </a:lnTo>
                <a:lnTo>
                  <a:pt x="16642408" y="7105747"/>
                </a:lnTo>
                <a:lnTo>
                  <a:pt x="0" y="7105747"/>
                </a:lnTo>
                <a:lnTo>
                  <a:pt x="0" y="0"/>
                </a:lnTo>
                <a:close/>
              </a:path>
            </a:pathLst>
          </a:custGeom>
          <a:blipFill>
            <a:blip r:embed="rId4"/>
            <a:stretch>
              <a:fillRect l="0" t="0" r="0" b="0"/>
            </a:stretch>
          </a:blipFill>
        </p:spPr>
      </p:sp>
      <p:sp>
        <p:nvSpPr>
          <p:cNvPr name="TextBox 8" id="8"/>
          <p:cNvSpPr txBox="true"/>
          <p:nvPr/>
        </p:nvSpPr>
        <p:spPr>
          <a:xfrm rot="0">
            <a:off x="4996607" y="8430123"/>
            <a:ext cx="8294787" cy="396875"/>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Removed missing values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148207" y="1986227"/>
            <a:ext cx="15991586" cy="4316240"/>
          </a:xfrm>
          <a:custGeom>
            <a:avLst/>
            <a:gdLst/>
            <a:ahLst/>
            <a:cxnLst/>
            <a:rect r="r" b="b" t="t" l="l"/>
            <a:pathLst>
              <a:path h="4316240" w="15991586">
                <a:moveTo>
                  <a:pt x="0" y="0"/>
                </a:moveTo>
                <a:lnTo>
                  <a:pt x="15991586" y="0"/>
                </a:lnTo>
                <a:lnTo>
                  <a:pt x="15991586" y="4316240"/>
                </a:lnTo>
                <a:lnTo>
                  <a:pt x="0" y="4316240"/>
                </a:lnTo>
                <a:lnTo>
                  <a:pt x="0" y="0"/>
                </a:lnTo>
                <a:close/>
              </a:path>
            </a:pathLst>
          </a:custGeom>
          <a:blipFill>
            <a:blip r:embed="rId4"/>
            <a:stretch>
              <a:fillRect l="0" t="0" r="0" b="0"/>
            </a:stretch>
          </a:blipFill>
        </p:spPr>
      </p:sp>
      <p:sp>
        <p:nvSpPr>
          <p:cNvPr name="TextBox 8" id="8"/>
          <p:cNvSpPr txBox="true"/>
          <p:nvPr/>
        </p:nvSpPr>
        <p:spPr>
          <a:xfrm rot="0">
            <a:off x="4996607" y="6616124"/>
            <a:ext cx="8294787" cy="1216025"/>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There seems to be no duplicates as the distinct values and non distinct value comparison is the same</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726690"/>
            <a:ext cx="14671510" cy="4595387"/>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Ultra-Bold Italics"/>
              </a:rPr>
              <a:t>EXPLORATORY DATA ANALYSIS</a:t>
            </a:r>
          </a:p>
          <a:p>
            <a:pPr algn="ctr">
              <a:lnSpc>
                <a:spcPts val="11857"/>
              </a:lnSpc>
            </a:pPr>
            <a:r>
              <a:rPr lang="en-US" sz="12099" spc="-713">
                <a:solidFill>
                  <a:srgbClr val="FFFFFF"/>
                </a:solidFill>
                <a:latin typeface="Montserrat Ultra-Bold Italics"/>
              </a:rPr>
              <a:t>(SQL)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5210506" y="1028700"/>
            <a:ext cx="7866989" cy="5133857"/>
          </a:xfrm>
          <a:custGeom>
            <a:avLst/>
            <a:gdLst/>
            <a:ahLst/>
            <a:cxnLst/>
            <a:rect r="r" b="b" t="t" l="l"/>
            <a:pathLst>
              <a:path h="5133857" w="7866989">
                <a:moveTo>
                  <a:pt x="0" y="0"/>
                </a:moveTo>
                <a:lnTo>
                  <a:pt x="7866988" y="0"/>
                </a:lnTo>
                <a:lnTo>
                  <a:pt x="7866988" y="5133857"/>
                </a:lnTo>
                <a:lnTo>
                  <a:pt x="0" y="5133857"/>
                </a:lnTo>
                <a:lnTo>
                  <a:pt x="0" y="0"/>
                </a:lnTo>
                <a:close/>
              </a:path>
            </a:pathLst>
          </a:custGeom>
          <a:blipFill>
            <a:blip r:embed="rId4"/>
            <a:stretch>
              <a:fillRect l="0" t="0" r="0" b="0"/>
            </a:stretch>
          </a:blipFill>
        </p:spPr>
      </p:sp>
      <p:sp>
        <p:nvSpPr>
          <p:cNvPr name="TextBox 8" id="8"/>
          <p:cNvSpPr txBox="true"/>
          <p:nvPr/>
        </p:nvSpPr>
        <p:spPr>
          <a:xfrm rot="0">
            <a:off x="4996607" y="6588282"/>
            <a:ext cx="8294787" cy="1625362"/>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This table shows that there seems to be data imbalance for churned and not churned customers. This explains that roughly 80% of customers decided not to churn from the bank.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4679262" y="572850"/>
            <a:ext cx="8929476" cy="6837757"/>
          </a:xfrm>
          <a:custGeom>
            <a:avLst/>
            <a:gdLst/>
            <a:ahLst/>
            <a:cxnLst/>
            <a:rect r="r" b="b" t="t" l="l"/>
            <a:pathLst>
              <a:path h="6837757" w="8929476">
                <a:moveTo>
                  <a:pt x="0" y="0"/>
                </a:moveTo>
                <a:lnTo>
                  <a:pt x="8929476" y="0"/>
                </a:lnTo>
                <a:lnTo>
                  <a:pt x="8929476" y="6837757"/>
                </a:lnTo>
                <a:lnTo>
                  <a:pt x="0" y="6837757"/>
                </a:lnTo>
                <a:lnTo>
                  <a:pt x="0" y="0"/>
                </a:lnTo>
                <a:close/>
              </a:path>
            </a:pathLst>
          </a:custGeom>
          <a:blipFill>
            <a:blip r:embed="rId4"/>
            <a:stretch>
              <a:fillRect l="0" t="0" r="0" b="0"/>
            </a:stretch>
          </a:blipFill>
        </p:spPr>
      </p:sp>
      <p:sp>
        <p:nvSpPr>
          <p:cNvPr name="TextBox 8" id="8"/>
          <p:cNvSpPr txBox="true"/>
          <p:nvPr/>
        </p:nvSpPr>
        <p:spPr>
          <a:xfrm rot="0">
            <a:off x="4996607" y="7632700"/>
            <a:ext cx="8294787" cy="1625600"/>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The table shows the distribution of churned customers from different countries. This tells us that people from France and Germany are more likely to churn than people from Spain.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4590259" y="892729"/>
            <a:ext cx="8838720" cy="6643482"/>
          </a:xfrm>
          <a:custGeom>
            <a:avLst/>
            <a:gdLst/>
            <a:ahLst/>
            <a:cxnLst/>
            <a:rect r="r" b="b" t="t" l="l"/>
            <a:pathLst>
              <a:path h="6643482" w="8838720">
                <a:moveTo>
                  <a:pt x="0" y="0"/>
                </a:moveTo>
                <a:lnTo>
                  <a:pt x="8838720" y="0"/>
                </a:lnTo>
                <a:lnTo>
                  <a:pt x="8838720" y="6643482"/>
                </a:lnTo>
                <a:lnTo>
                  <a:pt x="0" y="6643482"/>
                </a:lnTo>
                <a:lnTo>
                  <a:pt x="0" y="0"/>
                </a:lnTo>
                <a:close/>
              </a:path>
            </a:pathLst>
          </a:custGeom>
          <a:blipFill>
            <a:blip r:embed="rId4"/>
            <a:stretch>
              <a:fillRect l="0" t="0" r="0" b="0"/>
            </a:stretch>
          </a:blipFill>
        </p:spPr>
      </p:sp>
      <p:sp>
        <p:nvSpPr>
          <p:cNvPr name="TextBox 8" id="8"/>
          <p:cNvSpPr txBox="true"/>
          <p:nvPr/>
        </p:nvSpPr>
        <p:spPr>
          <a:xfrm rot="0">
            <a:off x="4862226" y="7632700"/>
            <a:ext cx="8294787" cy="1216025"/>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From the given dataset, female customers tend to churn more than male customers. This could provide some insights and be explored further.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5702325" y="451259"/>
            <a:ext cx="6883350" cy="6293047"/>
          </a:xfrm>
          <a:custGeom>
            <a:avLst/>
            <a:gdLst/>
            <a:ahLst/>
            <a:cxnLst/>
            <a:rect r="r" b="b" t="t" l="l"/>
            <a:pathLst>
              <a:path h="6293047" w="6883350">
                <a:moveTo>
                  <a:pt x="0" y="0"/>
                </a:moveTo>
                <a:lnTo>
                  <a:pt x="6883350" y="0"/>
                </a:lnTo>
                <a:lnTo>
                  <a:pt x="6883350" y="6293047"/>
                </a:lnTo>
                <a:lnTo>
                  <a:pt x="0" y="6293047"/>
                </a:lnTo>
                <a:lnTo>
                  <a:pt x="0" y="0"/>
                </a:lnTo>
                <a:close/>
              </a:path>
            </a:pathLst>
          </a:custGeom>
          <a:blipFill>
            <a:blip r:embed="rId4"/>
            <a:stretch>
              <a:fillRect l="0" t="0" r="0" b="0"/>
            </a:stretch>
          </a:blipFill>
        </p:spPr>
      </p:sp>
      <p:sp>
        <p:nvSpPr>
          <p:cNvPr name="TextBox 8" id="8"/>
          <p:cNvSpPr txBox="true"/>
          <p:nvPr/>
        </p:nvSpPr>
        <p:spPr>
          <a:xfrm rot="0">
            <a:off x="2973625" y="6993949"/>
            <a:ext cx="12340750" cy="2853908"/>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People under 39 and over 60 years of age have a fair share of not churning from the bank. For the young group, this could be explained by their digitalized environment where information are easily consumed which explains their financial literacy that helps to determine their long-term bank decisions whereas for the  seniors, this could be explained by a more stable financial decisions, and their long-term relationships with banks which corresponds to them not switching banks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3703457"/>
            <a:ext cx="16230600" cy="6102030"/>
          </a:xfrm>
          <a:prstGeom prst="rect">
            <a:avLst/>
          </a:prstGeom>
          <a:solidFill>
            <a:srgbClr val="213559"/>
          </a:solidFill>
        </p:spPr>
      </p:sp>
      <p:grpSp>
        <p:nvGrpSpPr>
          <p:cNvPr name="Group 5" id="5"/>
          <p:cNvGrpSpPr>
            <a:grpSpLocks noChangeAspect="true"/>
          </p:cNvGrpSpPr>
          <p:nvPr/>
        </p:nvGrpSpPr>
        <p:grpSpPr>
          <a:xfrm rot="0">
            <a:off x="9639230" y="-203728"/>
            <a:ext cx="8944351" cy="10694456"/>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t="0" r="-50549" b="0"/>
              </a:stretch>
            </a:blipFill>
          </p:spPr>
        </p:sp>
      </p:grpSp>
      <p:sp>
        <p:nvSpPr>
          <p:cNvPr name="TextBox 7" id="7"/>
          <p:cNvSpPr txBox="true"/>
          <p:nvPr/>
        </p:nvSpPr>
        <p:spPr>
          <a:xfrm rot="0">
            <a:off x="1028700" y="1200150"/>
            <a:ext cx="5935366" cy="2097024"/>
          </a:xfrm>
          <a:prstGeom prst="rect">
            <a:avLst/>
          </a:prstGeom>
        </p:spPr>
        <p:txBody>
          <a:bodyPr anchor="t" rtlCol="false" tIns="0" lIns="0" bIns="0" rIns="0">
            <a:spAutoFit/>
          </a:bodyPr>
          <a:lstStyle/>
          <a:p>
            <a:pPr>
              <a:lnSpc>
                <a:spcPts val="8071"/>
              </a:lnSpc>
            </a:pPr>
            <a:r>
              <a:rPr lang="en-US" sz="8236" spc="-485">
                <a:solidFill>
                  <a:srgbClr val="263F6B"/>
                </a:solidFill>
                <a:latin typeface="Montserrat Ultra-Bold Italics"/>
              </a:rPr>
              <a:t>TABLE OF CONTENTS</a:t>
            </a:r>
          </a:p>
        </p:txBody>
      </p:sp>
      <p:sp>
        <p:nvSpPr>
          <p:cNvPr name="TextBox 8" id="8"/>
          <p:cNvSpPr txBox="true"/>
          <p:nvPr/>
        </p:nvSpPr>
        <p:spPr>
          <a:xfrm rot="0">
            <a:off x="1741565" y="3854586"/>
            <a:ext cx="6123635" cy="5552122"/>
          </a:xfrm>
          <a:prstGeom prst="rect">
            <a:avLst/>
          </a:prstGeom>
        </p:spPr>
        <p:txBody>
          <a:bodyPr anchor="t" rtlCol="false" tIns="0" lIns="0" bIns="0" rIns="0">
            <a:spAutoFit/>
          </a:bodyPr>
          <a:lstStyle/>
          <a:p>
            <a:pPr marL="539749" indent="-269875" lvl="1">
              <a:lnSpc>
                <a:spcPts val="5624"/>
              </a:lnSpc>
              <a:buFont typeface="Arial"/>
              <a:buChar char="•"/>
            </a:pPr>
            <a:r>
              <a:rPr lang="en-US" sz="2499" spc="49">
                <a:solidFill>
                  <a:srgbClr val="FFFFFF"/>
                </a:solidFill>
                <a:latin typeface="Montserrat"/>
              </a:rPr>
              <a:t>Business Background</a:t>
            </a:r>
          </a:p>
          <a:p>
            <a:pPr marL="539749" indent="-269875" lvl="1">
              <a:lnSpc>
                <a:spcPts val="5624"/>
              </a:lnSpc>
              <a:buFont typeface="Arial"/>
              <a:buChar char="•"/>
            </a:pPr>
            <a:r>
              <a:rPr lang="en-US" sz="2499" spc="49">
                <a:solidFill>
                  <a:srgbClr val="FFFFFF"/>
                </a:solidFill>
                <a:latin typeface="Montserrat"/>
              </a:rPr>
              <a:t>Data Understanding</a:t>
            </a:r>
          </a:p>
          <a:p>
            <a:pPr marL="539749" indent="-269875" lvl="1">
              <a:lnSpc>
                <a:spcPts val="5624"/>
              </a:lnSpc>
              <a:buFont typeface="Arial"/>
              <a:buChar char="•"/>
            </a:pPr>
            <a:r>
              <a:rPr lang="en-US" sz="2499" spc="49">
                <a:solidFill>
                  <a:srgbClr val="FFFFFF"/>
                </a:solidFill>
                <a:latin typeface="Montserrat"/>
              </a:rPr>
              <a:t>Data Wrangling &amp; EDA</a:t>
            </a:r>
          </a:p>
          <a:p>
            <a:pPr marL="539749" indent="-269875" lvl="1">
              <a:lnSpc>
                <a:spcPts val="5624"/>
              </a:lnSpc>
              <a:buFont typeface="Arial"/>
              <a:buChar char="•"/>
            </a:pPr>
            <a:r>
              <a:rPr lang="en-US" sz="2499" spc="49">
                <a:solidFill>
                  <a:srgbClr val="FFFFFF"/>
                </a:solidFill>
                <a:latin typeface="Montserrat"/>
              </a:rPr>
              <a:t>Data Preprocessing</a:t>
            </a:r>
          </a:p>
          <a:p>
            <a:pPr marL="539749" indent="-269875" lvl="1">
              <a:lnSpc>
                <a:spcPts val="5624"/>
              </a:lnSpc>
              <a:buFont typeface="Arial"/>
              <a:buChar char="•"/>
            </a:pPr>
            <a:r>
              <a:rPr lang="en-US" sz="2499" spc="49">
                <a:solidFill>
                  <a:srgbClr val="FFFFFF"/>
                </a:solidFill>
                <a:latin typeface="Montserrat"/>
              </a:rPr>
              <a:t>Data Visualization</a:t>
            </a:r>
          </a:p>
          <a:p>
            <a:pPr marL="539749" indent="-269875" lvl="1">
              <a:lnSpc>
                <a:spcPts val="5624"/>
              </a:lnSpc>
              <a:buFont typeface="Arial"/>
              <a:buChar char="•"/>
            </a:pPr>
            <a:r>
              <a:rPr lang="en-US" sz="2499" spc="49">
                <a:solidFill>
                  <a:srgbClr val="FFFFFF"/>
                </a:solidFill>
                <a:latin typeface="Montserrat"/>
              </a:rPr>
              <a:t>Modeling &amp; Evaluation</a:t>
            </a:r>
          </a:p>
          <a:p>
            <a:pPr marL="539749" indent="-269875" lvl="1">
              <a:lnSpc>
                <a:spcPts val="5624"/>
              </a:lnSpc>
              <a:buFont typeface="Arial"/>
              <a:buChar char="•"/>
            </a:pPr>
            <a:r>
              <a:rPr lang="en-US" sz="2499" spc="49">
                <a:solidFill>
                  <a:srgbClr val="FFFFFF"/>
                </a:solidFill>
                <a:latin typeface="Montserrat"/>
              </a:rPr>
              <a:t>Business Case Study</a:t>
            </a:r>
          </a:p>
          <a:p>
            <a:pPr marL="539749" indent="-269875" lvl="1">
              <a:lnSpc>
                <a:spcPts val="5624"/>
              </a:lnSpc>
              <a:buFont typeface="Arial"/>
              <a:buChar char="•"/>
            </a:pPr>
            <a:r>
              <a:rPr lang="en-US" sz="2499" spc="49">
                <a:solidFill>
                  <a:srgbClr val="FFFFFF"/>
                </a:solidFill>
                <a:latin typeface="Montserrat"/>
              </a:rPr>
              <a:t>Conclusion &amp; Recommendations</a:t>
            </a:r>
          </a:p>
        </p:txBody>
      </p:sp>
      <p:sp>
        <p:nvSpPr>
          <p:cNvPr name="Freeform 9" id="9"/>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TextBox 7" id="7"/>
          <p:cNvSpPr txBox="true"/>
          <p:nvPr/>
        </p:nvSpPr>
        <p:spPr>
          <a:xfrm rot="0">
            <a:off x="3196461" y="3965373"/>
            <a:ext cx="12340750" cy="2014498"/>
          </a:xfrm>
          <a:prstGeom prst="rect">
            <a:avLst/>
          </a:prstGeom>
        </p:spPr>
        <p:txBody>
          <a:bodyPr anchor="t" rtlCol="false" tIns="0" lIns="0" bIns="0" rIns="0">
            <a:spAutoFit/>
          </a:bodyPr>
          <a:lstStyle/>
          <a:p>
            <a:pPr algn="ctr">
              <a:lnSpc>
                <a:spcPts val="5329"/>
              </a:lnSpc>
              <a:spcBef>
                <a:spcPct val="0"/>
              </a:spcBef>
            </a:pPr>
            <a:r>
              <a:rPr lang="en-US" sz="4099" spc="81">
                <a:solidFill>
                  <a:srgbClr val="263F6B"/>
                </a:solidFill>
                <a:latin typeface="Montserrat"/>
              </a:rPr>
              <a:t>For a better grasp of exploration and understanding of underlying features , we perform Exploratory Data Analysis in python.</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111106"/>
            <a:ext cx="14671510" cy="4595387"/>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Ultra-Bold Italics"/>
              </a:rPr>
              <a:t>EXPLORATORY DATA ANALYSIS</a:t>
            </a:r>
          </a:p>
          <a:p>
            <a:pPr algn="ctr">
              <a:lnSpc>
                <a:spcPts val="11857"/>
              </a:lnSpc>
            </a:pPr>
            <a:r>
              <a:rPr lang="en-US" sz="12099" spc="-713">
                <a:solidFill>
                  <a:srgbClr val="FFFFFF"/>
                </a:solidFill>
                <a:latin typeface="Montserrat Ultra-Bold Italics"/>
              </a:rPr>
              <a:t>(PYTHON)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982577" y="197254"/>
            <a:ext cx="14585194" cy="9967907"/>
          </a:xfrm>
          <a:custGeom>
            <a:avLst/>
            <a:gdLst/>
            <a:ahLst/>
            <a:cxnLst/>
            <a:rect r="r" b="b" t="t" l="l"/>
            <a:pathLst>
              <a:path h="9967907" w="14585194">
                <a:moveTo>
                  <a:pt x="0" y="0"/>
                </a:moveTo>
                <a:lnTo>
                  <a:pt x="14585194" y="0"/>
                </a:lnTo>
                <a:lnTo>
                  <a:pt x="14585194" y="9967907"/>
                </a:lnTo>
                <a:lnTo>
                  <a:pt x="0" y="9967907"/>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055039" y="314632"/>
            <a:ext cx="14847800" cy="9842924"/>
          </a:xfrm>
          <a:custGeom>
            <a:avLst/>
            <a:gdLst/>
            <a:ahLst/>
            <a:cxnLst/>
            <a:rect r="r" b="b" t="t" l="l"/>
            <a:pathLst>
              <a:path h="9842924" w="14847800">
                <a:moveTo>
                  <a:pt x="0" y="0"/>
                </a:moveTo>
                <a:lnTo>
                  <a:pt x="14847800" y="0"/>
                </a:lnTo>
                <a:lnTo>
                  <a:pt x="14847800" y="9842924"/>
                </a:lnTo>
                <a:lnTo>
                  <a:pt x="0" y="9842924"/>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662782" y="1166773"/>
            <a:ext cx="16403441" cy="7548160"/>
          </a:xfrm>
          <a:custGeom>
            <a:avLst/>
            <a:gdLst/>
            <a:ahLst/>
            <a:cxnLst/>
            <a:rect r="r" b="b" t="t" l="l"/>
            <a:pathLst>
              <a:path h="7548160" w="16403441">
                <a:moveTo>
                  <a:pt x="0" y="0"/>
                </a:moveTo>
                <a:lnTo>
                  <a:pt x="16403441" y="0"/>
                </a:lnTo>
                <a:lnTo>
                  <a:pt x="16403441" y="7548160"/>
                </a:lnTo>
                <a:lnTo>
                  <a:pt x="0" y="7548160"/>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028700" y="1439084"/>
            <a:ext cx="16202543" cy="6861689"/>
          </a:xfrm>
          <a:custGeom>
            <a:avLst/>
            <a:gdLst/>
            <a:ahLst/>
            <a:cxnLst/>
            <a:rect r="r" b="b" t="t" l="l"/>
            <a:pathLst>
              <a:path h="6861689" w="16202543">
                <a:moveTo>
                  <a:pt x="0" y="0"/>
                </a:moveTo>
                <a:lnTo>
                  <a:pt x="16202543" y="0"/>
                </a:lnTo>
                <a:lnTo>
                  <a:pt x="16202543" y="6861689"/>
                </a:lnTo>
                <a:lnTo>
                  <a:pt x="0" y="6861689"/>
                </a:lnTo>
                <a:lnTo>
                  <a:pt x="0" y="0"/>
                </a:lnTo>
                <a:close/>
              </a:path>
            </a:pathLst>
          </a:custGeom>
          <a:blipFill>
            <a:blip r:embed="rId4"/>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277098" y="698454"/>
            <a:ext cx="13350701" cy="9247911"/>
          </a:xfrm>
          <a:custGeom>
            <a:avLst/>
            <a:gdLst/>
            <a:ahLst/>
            <a:cxnLst/>
            <a:rect r="r" b="b" t="t" l="l"/>
            <a:pathLst>
              <a:path h="9247911" w="13350701">
                <a:moveTo>
                  <a:pt x="0" y="0"/>
                </a:moveTo>
                <a:lnTo>
                  <a:pt x="13350702" y="0"/>
                </a:lnTo>
                <a:lnTo>
                  <a:pt x="13350702" y="9247911"/>
                </a:lnTo>
                <a:lnTo>
                  <a:pt x="0" y="9247911"/>
                </a:lnTo>
                <a:lnTo>
                  <a:pt x="0" y="0"/>
                </a:lnTo>
                <a:close/>
              </a:path>
            </a:pathLst>
          </a:custGeom>
          <a:blipFill>
            <a:blip r:embed="rId4"/>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398995" y="1255059"/>
            <a:ext cx="15121603" cy="8003241"/>
          </a:xfrm>
          <a:custGeom>
            <a:avLst/>
            <a:gdLst/>
            <a:ahLst/>
            <a:cxnLst/>
            <a:rect r="r" b="b" t="t" l="l"/>
            <a:pathLst>
              <a:path h="8003241" w="15121603">
                <a:moveTo>
                  <a:pt x="0" y="0"/>
                </a:moveTo>
                <a:lnTo>
                  <a:pt x="15121603" y="0"/>
                </a:lnTo>
                <a:lnTo>
                  <a:pt x="15121603" y="8003241"/>
                </a:lnTo>
                <a:lnTo>
                  <a:pt x="0" y="8003241"/>
                </a:lnTo>
                <a:lnTo>
                  <a:pt x="0" y="0"/>
                </a:lnTo>
                <a:close/>
              </a:path>
            </a:pathLst>
          </a:custGeom>
          <a:blipFill>
            <a:blip r:embed="rId4"/>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028700" y="1685155"/>
            <a:ext cx="16202543" cy="6916689"/>
          </a:xfrm>
          <a:custGeom>
            <a:avLst/>
            <a:gdLst/>
            <a:ahLst/>
            <a:cxnLst/>
            <a:rect r="r" b="b" t="t" l="l"/>
            <a:pathLst>
              <a:path h="6916689" w="16202543">
                <a:moveTo>
                  <a:pt x="0" y="0"/>
                </a:moveTo>
                <a:lnTo>
                  <a:pt x="16202543" y="0"/>
                </a:lnTo>
                <a:lnTo>
                  <a:pt x="16202543" y="6916690"/>
                </a:lnTo>
                <a:lnTo>
                  <a:pt x="0" y="6916690"/>
                </a:lnTo>
                <a:lnTo>
                  <a:pt x="0" y="0"/>
                </a:lnTo>
                <a:close/>
              </a:path>
            </a:pathLst>
          </a:custGeom>
          <a:blipFill>
            <a:blip r:embed="rId4"/>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847931" y="780532"/>
            <a:ext cx="14293309" cy="9144167"/>
          </a:xfrm>
          <a:custGeom>
            <a:avLst/>
            <a:gdLst/>
            <a:ahLst/>
            <a:cxnLst/>
            <a:rect r="r" b="b" t="t" l="l"/>
            <a:pathLst>
              <a:path h="9144167" w="14293309">
                <a:moveTo>
                  <a:pt x="0" y="0"/>
                </a:moveTo>
                <a:lnTo>
                  <a:pt x="14293309" y="0"/>
                </a:lnTo>
                <a:lnTo>
                  <a:pt x="14293309" y="9144166"/>
                </a:lnTo>
                <a:lnTo>
                  <a:pt x="0" y="9144166"/>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2101556" y="3401834"/>
            <a:ext cx="14084887" cy="3797657"/>
          </a:xfrm>
          <a:prstGeom prst="rect">
            <a:avLst/>
          </a:prstGeom>
        </p:spPr>
        <p:txBody>
          <a:bodyPr anchor="t" rtlCol="false" tIns="0" lIns="0" bIns="0" rIns="0">
            <a:spAutoFit/>
          </a:bodyPr>
          <a:lstStyle/>
          <a:p>
            <a:pPr algn="ctr">
              <a:lnSpc>
                <a:spcPts val="14601"/>
              </a:lnSpc>
            </a:pPr>
            <a:r>
              <a:rPr lang="en-US" sz="14899" spc="-879">
                <a:solidFill>
                  <a:srgbClr val="FFFFFF"/>
                </a:solidFill>
                <a:latin typeface="Montserrat Ultra-Bold Italics"/>
              </a:rPr>
              <a:t>BUSINESS </a:t>
            </a:r>
          </a:p>
          <a:p>
            <a:pPr algn="ctr">
              <a:lnSpc>
                <a:spcPts val="14601"/>
              </a:lnSpc>
            </a:pPr>
            <a:r>
              <a:rPr lang="en-US" sz="14899" spc="-879">
                <a:solidFill>
                  <a:srgbClr val="FFFFFF"/>
                </a:solidFill>
                <a:latin typeface="Montserrat Ultra-Bold Italics"/>
              </a:rPr>
              <a:t>BACKGROUND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028700" y="1767402"/>
            <a:ext cx="15853219" cy="6964803"/>
          </a:xfrm>
          <a:custGeom>
            <a:avLst/>
            <a:gdLst/>
            <a:ahLst/>
            <a:cxnLst/>
            <a:rect r="r" b="b" t="t" l="l"/>
            <a:pathLst>
              <a:path h="6964803" w="15853219">
                <a:moveTo>
                  <a:pt x="0" y="0"/>
                </a:moveTo>
                <a:lnTo>
                  <a:pt x="15853219" y="0"/>
                </a:lnTo>
                <a:lnTo>
                  <a:pt x="15853219" y="6964803"/>
                </a:lnTo>
                <a:lnTo>
                  <a:pt x="0" y="6964803"/>
                </a:lnTo>
                <a:lnTo>
                  <a:pt x="0" y="0"/>
                </a:lnTo>
                <a:close/>
              </a:path>
            </a:pathLst>
          </a:custGeom>
          <a:blipFill>
            <a:blip r:embed="rId4"/>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312184" y="2038904"/>
            <a:ext cx="15346525" cy="6483547"/>
          </a:xfrm>
          <a:custGeom>
            <a:avLst/>
            <a:gdLst/>
            <a:ahLst/>
            <a:cxnLst/>
            <a:rect r="r" b="b" t="t" l="l"/>
            <a:pathLst>
              <a:path h="6483547" w="15346525">
                <a:moveTo>
                  <a:pt x="0" y="0"/>
                </a:moveTo>
                <a:lnTo>
                  <a:pt x="15346525" y="0"/>
                </a:lnTo>
                <a:lnTo>
                  <a:pt x="15346525" y="6483548"/>
                </a:lnTo>
                <a:lnTo>
                  <a:pt x="0" y="6483548"/>
                </a:lnTo>
                <a:lnTo>
                  <a:pt x="0" y="0"/>
                </a:lnTo>
                <a:close/>
              </a:path>
            </a:pathLst>
          </a:custGeom>
          <a:blipFill>
            <a:blip r:embed="rId4"/>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835904" y="125986"/>
            <a:ext cx="11845913" cy="9683599"/>
          </a:xfrm>
          <a:custGeom>
            <a:avLst/>
            <a:gdLst/>
            <a:ahLst/>
            <a:cxnLst/>
            <a:rect r="r" b="b" t="t" l="l"/>
            <a:pathLst>
              <a:path h="9683599" w="11845913">
                <a:moveTo>
                  <a:pt x="0" y="0"/>
                </a:moveTo>
                <a:lnTo>
                  <a:pt x="11845913" y="0"/>
                </a:lnTo>
                <a:lnTo>
                  <a:pt x="11845913" y="9683599"/>
                </a:lnTo>
                <a:lnTo>
                  <a:pt x="0" y="9683599"/>
                </a:lnTo>
                <a:lnTo>
                  <a:pt x="0" y="0"/>
                </a:lnTo>
                <a:close/>
              </a:path>
            </a:pathLst>
          </a:custGeom>
          <a:blipFill>
            <a:blip r:embed="rId4"/>
            <a:stretch>
              <a:fillRect l="0" t="0" r="0" b="-423"/>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750789" y="3274001"/>
            <a:ext cx="12099855" cy="3175310"/>
          </a:xfrm>
          <a:custGeom>
            <a:avLst/>
            <a:gdLst/>
            <a:ahLst/>
            <a:cxnLst/>
            <a:rect r="r" b="b" t="t" l="l"/>
            <a:pathLst>
              <a:path h="3175310" w="12099855">
                <a:moveTo>
                  <a:pt x="0" y="0"/>
                </a:moveTo>
                <a:lnTo>
                  <a:pt x="12099855" y="0"/>
                </a:lnTo>
                <a:lnTo>
                  <a:pt x="12099855" y="3175309"/>
                </a:lnTo>
                <a:lnTo>
                  <a:pt x="0" y="3175309"/>
                </a:lnTo>
                <a:lnTo>
                  <a:pt x="0" y="0"/>
                </a:lnTo>
                <a:close/>
              </a:path>
            </a:pathLst>
          </a:custGeom>
          <a:blipFill>
            <a:blip r:embed="rId4"/>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768350" y="780532"/>
            <a:ext cx="14751300" cy="8990185"/>
          </a:xfrm>
          <a:custGeom>
            <a:avLst/>
            <a:gdLst/>
            <a:ahLst/>
            <a:cxnLst/>
            <a:rect r="r" b="b" t="t" l="l"/>
            <a:pathLst>
              <a:path h="8990185" w="14751300">
                <a:moveTo>
                  <a:pt x="0" y="0"/>
                </a:moveTo>
                <a:lnTo>
                  <a:pt x="14751300" y="0"/>
                </a:lnTo>
                <a:lnTo>
                  <a:pt x="14751300" y="8990185"/>
                </a:lnTo>
                <a:lnTo>
                  <a:pt x="0" y="8990185"/>
                </a:lnTo>
                <a:lnTo>
                  <a:pt x="0" y="0"/>
                </a:lnTo>
                <a:close/>
              </a:path>
            </a:pathLst>
          </a:custGeom>
          <a:blipFill>
            <a:blip r:embed="rId4"/>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185299" y="3274001"/>
            <a:ext cx="16074001" cy="4615151"/>
          </a:xfrm>
          <a:custGeom>
            <a:avLst/>
            <a:gdLst/>
            <a:ahLst/>
            <a:cxnLst/>
            <a:rect r="r" b="b" t="t" l="l"/>
            <a:pathLst>
              <a:path h="4615151" w="16074001">
                <a:moveTo>
                  <a:pt x="0" y="0"/>
                </a:moveTo>
                <a:lnTo>
                  <a:pt x="16074001" y="0"/>
                </a:lnTo>
                <a:lnTo>
                  <a:pt x="16074001" y="4615150"/>
                </a:lnTo>
                <a:lnTo>
                  <a:pt x="0" y="4615150"/>
                </a:lnTo>
                <a:lnTo>
                  <a:pt x="0" y="0"/>
                </a:lnTo>
                <a:close/>
              </a:path>
            </a:pathLst>
          </a:custGeom>
          <a:blipFill>
            <a:blip r:embed="rId4"/>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995061" y="919263"/>
            <a:ext cx="11551623" cy="8917290"/>
          </a:xfrm>
          <a:custGeom>
            <a:avLst/>
            <a:gdLst/>
            <a:ahLst/>
            <a:cxnLst/>
            <a:rect r="r" b="b" t="t" l="l"/>
            <a:pathLst>
              <a:path h="8917290" w="11551623">
                <a:moveTo>
                  <a:pt x="0" y="0"/>
                </a:moveTo>
                <a:lnTo>
                  <a:pt x="11551623" y="0"/>
                </a:lnTo>
                <a:lnTo>
                  <a:pt x="11551623" y="8917289"/>
                </a:lnTo>
                <a:lnTo>
                  <a:pt x="0" y="8917289"/>
                </a:lnTo>
                <a:lnTo>
                  <a:pt x="0" y="0"/>
                </a:lnTo>
                <a:close/>
              </a:path>
            </a:pathLst>
          </a:custGeom>
          <a:blipFill>
            <a:blip r:embed="rId4"/>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244630" y="1182717"/>
            <a:ext cx="13498003" cy="8405830"/>
          </a:xfrm>
          <a:custGeom>
            <a:avLst/>
            <a:gdLst/>
            <a:ahLst/>
            <a:cxnLst/>
            <a:rect r="r" b="b" t="t" l="l"/>
            <a:pathLst>
              <a:path h="8405830" w="13498003">
                <a:moveTo>
                  <a:pt x="0" y="0"/>
                </a:moveTo>
                <a:lnTo>
                  <a:pt x="13498003" y="0"/>
                </a:lnTo>
                <a:lnTo>
                  <a:pt x="13498003" y="8405829"/>
                </a:lnTo>
                <a:lnTo>
                  <a:pt x="0" y="8405829"/>
                </a:lnTo>
                <a:lnTo>
                  <a:pt x="0" y="0"/>
                </a:lnTo>
                <a:close/>
              </a:path>
            </a:pathLst>
          </a:custGeom>
          <a:blipFill>
            <a:blip r:embed="rId4"/>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750789" y="383821"/>
            <a:ext cx="13132711" cy="9711690"/>
          </a:xfrm>
          <a:custGeom>
            <a:avLst/>
            <a:gdLst/>
            <a:ahLst/>
            <a:cxnLst/>
            <a:rect r="r" b="b" t="t" l="l"/>
            <a:pathLst>
              <a:path h="9711690" w="13132711">
                <a:moveTo>
                  <a:pt x="0" y="0"/>
                </a:moveTo>
                <a:lnTo>
                  <a:pt x="13132711" y="0"/>
                </a:lnTo>
                <a:lnTo>
                  <a:pt x="13132711" y="9711690"/>
                </a:lnTo>
                <a:lnTo>
                  <a:pt x="0" y="9711690"/>
                </a:lnTo>
                <a:lnTo>
                  <a:pt x="0" y="0"/>
                </a:lnTo>
                <a:close/>
              </a:path>
            </a:pathLst>
          </a:custGeom>
          <a:blipFill>
            <a:blip r:embed="rId4"/>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726690"/>
            <a:ext cx="14671510" cy="3090556"/>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Bold Italics"/>
              </a:rPr>
              <a:t>DATA PREPROCESSING</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sp>
        <p:nvSpPr>
          <p:cNvPr name="TextBox 3" id="3"/>
          <p:cNvSpPr txBox="true"/>
          <p:nvPr/>
        </p:nvSpPr>
        <p:spPr>
          <a:xfrm rot="0">
            <a:off x="1620951" y="1200150"/>
            <a:ext cx="14040923" cy="1077849"/>
          </a:xfrm>
          <a:prstGeom prst="rect">
            <a:avLst/>
          </a:prstGeom>
        </p:spPr>
        <p:txBody>
          <a:bodyPr anchor="t" rtlCol="false" tIns="0" lIns="0" bIns="0" rIns="0">
            <a:spAutoFit/>
          </a:bodyPr>
          <a:lstStyle/>
          <a:p>
            <a:pPr algn="r">
              <a:lnSpc>
                <a:spcPts val="8071"/>
              </a:lnSpc>
            </a:pPr>
            <a:r>
              <a:rPr lang="en-US" sz="8236" spc="-485">
                <a:solidFill>
                  <a:srgbClr val="FFFFFF"/>
                </a:solidFill>
                <a:latin typeface="Montserrat Ultra-Bold Italics"/>
              </a:rPr>
              <a:t>BUSINESS BACKGROUND</a:t>
            </a:r>
          </a:p>
        </p:txBody>
      </p:sp>
      <p:sp>
        <p:nvSpPr>
          <p:cNvPr name="TextBox 4" id="4"/>
          <p:cNvSpPr txBox="true"/>
          <p:nvPr/>
        </p:nvSpPr>
        <p:spPr>
          <a:xfrm rot="0">
            <a:off x="1174271" y="2927279"/>
            <a:ext cx="15695933" cy="5982837"/>
          </a:xfrm>
          <a:prstGeom prst="rect">
            <a:avLst/>
          </a:prstGeom>
        </p:spPr>
        <p:txBody>
          <a:bodyPr anchor="t" rtlCol="false" tIns="0" lIns="0" bIns="0" rIns="0">
            <a:spAutoFit/>
          </a:bodyPr>
          <a:lstStyle/>
          <a:p>
            <a:pPr algn="ctr">
              <a:lnSpc>
                <a:spcPts val="4758"/>
              </a:lnSpc>
              <a:spcBef>
                <a:spcPct val="0"/>
              </a:spcBef>
            </a:pPr>
            <a:r>
              <a:rPr lang="en-US" sz="3660" spc="73">
                <a:solidFill>
                  <a:srgbClr val="FFFFFF"/>
                </a:solidFill>
                <a:latin typeface="Montserrat"/>
              </a:rPr>
              <a:t>As a data scientist freelancer collaborating with a prominent bank in the EU, my mission revolves around predicting customers who are likely to churn. The bank entrusted me with the task of leveraging advanced analytics to identify this specific group. By doing so, the bank can precisely target this smaller audience group for marketing efforts, leading to significant savings in costs and time. This strategic approach does not only optimize resources but also ensures a focused and effective retention strategy, enhancing both customer satisfaction and the bank's overall efficiency.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278199" y="1028700"/>
            <a:ext cx="14369244" cy="5446269"/>
          </a:xfrm>
          <a:custGeom>
            <a:avLst/>
            <a:gdLst/>
            <a:ahLst/>
            <a:cxnLst/>
            <a:rect r="r" b="b" t="t" l="l"/>
            <a:pathLst>
              <a:path h="5446269" w="14369244">
                <a:moveTo>
                  <a:pt x="0" y="0"/>
                </a:moveTo>
                <a:lnTo>
                  <a:pt x="14369244" y="0"/>
                </a:lnTo>
                <a:lnTo>
                  <a:pt x="14369244" y="5446269"/>
                </a:lnTo>
                <a:lnTo>
                  <a:pt x="0" y="5446269"/>
                </a:lnTo>
                <a:lnTo>
                  <a:pt x="0" y="0"/>
                </a:lnTo>
                <a:close/>
              </a:path>
            </a:pathLst>
          </a:custGeom>
          <a:blipFill>
            <a:blip r:embed="rId4"/>
            <a:stretch>
              <a:fillRect l="0" t="0" r="0" b="0"/>
            </a:stretch>
          </a:blipFill>
        </p:spPr>
      </p:sp>
      <p:sp>
        <p:nvSpPr>
          <p:cNvPr name="TextBox 8" id="8"/>
          <p:cNvSpPr txBox="true"/>
          <p:nvPr/>
        </p:nvSpPr>
        <p:spPr>
          <a:xfrm rot="0">
            <a:off x="4996607" y="7151274"/>
            <a:ext cx="8294787" cy="1625600"/>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Feature engineer a new feature called Age_segment to segment the age groups to 5 groups (Under 30, 30-39, 40-49, 50-59, and 60 and Over).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119441" y="1028700"/>
            <a:ext cx="14049119" cy="5767180"/>
          </a:xfrm>
          <a:custGeom>
            <a:avLst/>
            <a:gdLst/>
            <a:ahLst/>
            <a:cxnLst/>
            <a:rect r="r" b="b" t="t" l="l"/>
            <a:pathLst>
              <a:path h="5767180" w="14049119">
                <a:moveTo>
                  <a:pt x="0" y="0"/>
                </a:moveTo>
                <a:lnTo>
                  <a:pt x="14049118" y="0"/>
                </a:lnTo>
                <a:lnTo>
                  <a:pt x="14049118" y="5767180"/>
                </a:lnTo>
                <a:lnTo>
                  <a:pt x="0" y="5767180"/>
                </a:lnTo>
                <a:lnTo>
                  <a:pt x="0" y="0"/>
                </a:lnTo>
                <a:close/>
              </a:path>
            </a:pathLst>
          </a:custGeom>
          <a:blipFill>
            <a:blip r:embed="rId4"/>
            <a:stretch>
              <a:fillRect l="0" t="0" r="0" b="0"/>
            </a:stretch>
          </a:blipFill>
        </p:spPr>
      </p:sp>
      <p:sp>
        <p:nvSpPr>
          <p:cNvPr name="TextBox 8" id="8"/>
          <p:cNvSpPr txBox="true"/>
          <p:nvPr/>
        </p:nvSpPr>
        <p:spPr>
          <a:xfrm rot="0">
            <a:off x="4996607" y="7315430"/>
            <a:ext cx="8294787" cy="1625600"/>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Feature engineer a new feature called Creditscore_segment to segment the CreditScore to group of 5 categories (Very Low, Low, Medium, High, and Very High).</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133861" y="1986227"/>
            <a:ext cx="14738805" cy="4439797"/>
          </a:xfrm>
          <a:custGeom>
            <a:avLst/>
            <a:gdLst/>
            <a:ahLst/>
            <a:cxnLst/>
            <a:rect r="r" b="b" t="t" l="l"/>
            <a:pathLst>
              <a:path h="4439797" w="14738805">
                <a:moveTo>
                  <a:pt x="0" y="0"/>
                </a:moveTo>
                <a:lnTo>
                  <a:pt x="14738805" y="0"/>
                </a:lnTo>
                <a:lnTo>
                  <a:pt x="14738805" y="4439797"/>
                </a:lnTo>
                <a:lnTo>
                  <a:pt x="0" y="4439797"/>
                </a:lnTo>
                <a:lnTo>
                  <a:pt x="0" y="0"/>
                </a:lnTo>
                <a:close/>
              </a:path>
            </a:pathLst>
          </a:custGeom>
          <a:blipFill>
            <a:blip r:embed="rId4"/>
            <a:stretch>
              <a:fillRect l="0" t="0" r="0" b="0"/>
            </a:stretch>
          </a:blipFill>
        </p:spPr>
      </p:sp>
      <p:sp>
        <p:nvSpPr>
          <p:cNvPr name="TextBox 8" id="8"/>
          <p:cNvSpPr txBox="true"/>
          <p:nvPr/>
        </p:nvSpPr>
        <p:spPr>
          <a:xfrm rot="0">
            <a:off x="4996607" y="6993949"/>
            <a:ext cx="8294787" cy="1625600"/>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Feature engineered a new feature called Salary_segment to segment the Salary to groups of 3 categories (Low Income, Middle Income, and High Income).</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493517" y="1986227"/>
            <a:ext cx="15300966" cy="3346516"/>
          </a:xfrm>
          <a:custGeom>
            <a:avLst/>
            <a:gdLst/>
            <a:ahLst/>
            <a:cxnLst/>
            <a:rect r="r" b="b" t="t" l="l"/>
            <a:pathLst>
              <a:path h="3346516" w="15300966">
                <a:moveTo>
                  <a:pt x="0" y="0"/>
                </a:moveTo>
                <a:lnTo>
                  <a:pt x="15300966" y="0"/>
                </a:lnTo>
                <a:lnTo>
                  <a:pt x="15300966" y="3346516"/>
                </a:lnTo>
                <a:lnTo>
                  <a:pt x="0" y="3346516"/>
                </a:lnTo>
                <a:lnTo>
                  <a:pt x="0" y="0"/>
                </a:lnTo>
                <a:close/>
              </a:path>
            </a:pathLst>
          </a:custGeom>
          <a:blipFill>
            <a:blip r:embed="rId4"/>
            <a:stretch>
              <a:fillRect l="0" t="0" r="0" b="0"/>
            </a:stretch>
          </a:blipFill>
        </p:spPr>
      </p:sp>
      <p:sp>
        <p:nvSpPr>
          <p:cNvPr name="TextBox 8" id="8"/>
          <p:cNvSpPr txBox="true"/>
          <p:nvPr/>
        </p:nvSpPr>
        <p:spPr>
          <a:xfrm rot="0">
            <a:off x="4996607" y="6544829"/>
            <a:ext cx="8294787" cy="1625600"/>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In Power BI, using the Power Query Transform, i changed the values of column IsActiveMember from 1 and 0s to Yes and No. This was done to create clearer labels for visualization later.</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350108" y="3274001"/>
            <a:ext cx="13283710" cy="3209134"/>
          </a:xfrm>
          <a:custGeom>
            <a:avLst/>
            <a:gdLst/>
            <a:ahLst/>
            <a:cxnLst/>
            <a:rect r="r" b="b" t="t" l="l"/>
            <a:pathLst>
              <a:path h="3209134" w="13283710">
                <a:moveTo>
                  <a:pt x="0" y="0"/>
                </a:moveTo>
                <a:lnTo>
                  <a:pt x="13283710" y="0"/>
                </a:lnTo>
                <a:lnTo>
                  <a:pt x="13283710" y="3209134"/>
                </a:lnTo>
                <a:lnTo>
                  <a:pt x="0" y="3209134"/>
                </a:lnTo>
                <a:lnTo>
                  <a:pt x="0" y="0"/>
                </a:lnTo>
                <a:close/>
              </a:path>
            </a:pathLst>
          </a:custGeom>
          <a:blipFill>
            <a:blip r:embed="rId4"/>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631042" y="2977569"/>
            <a:ext cx="14513491" cy="3225220"/>
          </a:xfrm>
          <a:custGeom>
            <a:avLst/>
            <a:gdLst/>
            <a:ahLst/>
            <a:cxnLst/>
            <a:rect r="r" b="b" t="t" l="l"/>
            <a:pathLst>
              <a:path h="3225220" w="14513491">
                <a:moveTo>
                  <a:pt x="0" y="0"/>
                </a:moveTo>
                <a:lnTo>
                  <a:pt x="14513491" y="0"/>
                </a:lnTo>
                <a:lnTo>
                  <a:pt x="14513491" y="3225220"/>
                </a:lnTo>
                <a:lnTo>
                  <a:pt x="0" y="3225220"/>
                </a:lnTo>
                <a:lnTo>
                  <a:pt x="0" y="0"/>
                </a:lnTo>
                <a:close/>
              </a:path>
            </a:pathLst>
          </a:custGeom>
          <a:blipFill>
            <a:blip r:embed="rId4"/>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992157" y="1820066"/>
            <a:ext cx="14087533" cy="6379911"/>
          </a:xfrm>
          <a:custGeom>
            <a:avLst/>
            <a:gdLst/>
            <a:ahLst/>
            <a:cxnLst/>
            <a:rect r="r" b="b" t="t" l="l"/>
            <a:pathLst>
              <a:path h="6379911" w="14087533">
                <a:moveTo>
                  <a:pt x="0" y="0"/>
                </a:moveTo>
                <a:lnTo>
                  <a:pt x="14087533" y="0"/>
                </a:lnTo>
                <a:lnTo>
                  <a:pt x="14087533" y="6379911"/>
                </a:lnTo>
                <a:lnTo>
                  <a:pt x="0" y="6379911"/>
                </a:lnTo>
                <a:lnTo>
                  <a:pt x="0" y="0"/>
                </a:lnTo>
                <a:close/>
              </a:path>
            </a:pathLst>
          </a:custGeom>
          <a:blipFill>
            <a:blip r:embed="rId4"/>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782437" y="2321398"/>
            <a:ext cx="13754774" cy="3956291"/>
          </a:xfrm>
          <a:custGeom>
            <a:avLst/>
            <a:gdLst/>
            <a:ahLst/>
            <a:cxnLst/>
            <a:rect r="r" b="b" t="t" l="l"/>
            <a:pathLst>
              <a:path h="3956291" w="13754774">
                <a:moveTo>
                  <a:pt x="0" y="0"/>
                </a:moveTo>
                <a:lnTo>
                  <a:pt x="13754774" y="0"/>
                </a:lnTo>
                <a:lnTo>
                  <a:pt x="13754774" y="3956291"/>
                </a:lnTo>
                <a:lnTo>
                  <a:pt x="0" y="3956291"/>
                </a:lnTo>
                <a:lnTo>
                  <a:pt x="0" y="0"/>
                </a:lnTo>
                <a:close/>
              </a:path>
            </a:pathLst>
          </a:custGeom>
          <a:blipFill>
            <a:blip r:embed="rId4"/>
            <a:stretch>
              <a:fillRect l="0" t="0" r="0" b="0"/>
            </a:stretch>
          </a:blipFill>
        </p:spPr>
      </p:sp>
      <p:sp>
        <p:nvSpPr>
          <p:cNvPr name="TextBox 8" id="8"/>
          <p:cNvSpPr txBox="true"/>
          <p:nvPr/>
        </p:nvSpPr>
        <p:spPr>
          <a:xfrm rot="0">
            <a:off x="3215844" y="6769766"/>
            <a:ext cx="10162279" cy="976509"/>
          </a:xfrm>
          <a:prstGeom prst="rect">
            <a:avLst/>
          </a:prstGeom>
        </p:spPr>
        <p:txBody>
          <a:bodyPr anchor="t" rtlCol="false" tIns="0" lIns="0" bIns="0" rIns="0">
            <a:spAutoFit/>
          </a:bodyPr>
          <a:lstStyle/>
          <a:p>
            <a:pPr algn="ctr">
              <a:lnSpc>
                <a:spcPts val="3920"/>
              </a:lnSpc>
            </a:pPr>
            <a:r>
              <a:rPr lang="en-US" sz="2800">
                <a:solidFill>
                  <a:srgbClr val="000000"/>
                </a:solidFill>
                <a:latin typeface="Canva Sans"/>
              </a:rPr>
              <a:t>Then, we split the data to 80 and 20 ratio, and export to separate csv files.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sp>
        <p:nvSpPr>
          <p:cNvPr name="TextBox 3" id="3"/>
          <p:cNvSpPr txBox="true"/>
          <p:nvPr/>
        </p:nvSpPr>
        <p:spPr>
          <a:xfrm rot="0">
            <a:off x="1028700" y="1200150"/>
            <a:ext cx="14040923" cy="1077849"/>
          </a:xfrm>
          <a:prstGeom prst="rect">
            <a:avLst/>
          </a:prstGeom>
        </p:spPr>
        <p:txBody>
          <a:bodyPr anchor="t" rtlCol="false" tIns="0" lIns="0" bIns="0" rIns="0">
            <a:spAutoFit/>
          </a:bodyPr>
          <a:lstStyle/>
          <a:p>
            <a:pPr algn="r">
              <a:lnSpc>
                <a:spcPts val="8071"/>
              </a:lnSpc>
            </a:pPr>
            <a:r>
              <a:rPr lang="en-US" sz="8236" spc="-485">
                <a:solidFill>
                  <a:srgbClr val="FFFFFF"/>
                </a:solidFill>
                <a:latin typeface="Montserrat Ultra-Bold Italics"/>
              </a:rPr>
              <a:t>BUSINESS OBJECTIVES</a:t>
            </a:r>
          </a:p>
        </p:txBody>
      </p:sp>
      <p:sp>
        <p:nvSpPr>
          <p:cNvPr name="TextBox 4" id="4"/>
          <p:cNvSpPr txBox="true"/>
          <p:nvPr/>
        </p:nvSpPr>
        <p:spPr>
          <a:xfrm rot="0">
            <a:off x="1296034" y="2787459"/>
            <a:ext cx="15695933" cy="5382762"/>
          </a:xfrm>
          <a:prstGeom prst="rect">
            <a:avLst/>
          </a:prstGeom>
        </p:spPr>
        <p:txBody>
          <a:bodyPr anchor="t" rtlCol="false" tIns="0" lIns="0" bIns="0" rIns="0">
            <a:spAutoFit/>
          </a:bodyPr>
          <a:lstStyle/>
          <a:p>
            <a:pPr algn="ctr">
              <a:lnSpc>
                <a:spcPts val="4758"/>
              </a:lnSpc>
              <a:spcBef>
                <a:spcPct val="0"/>
              </a:spcBef>
            </a:pPr>
            <a:r>
              <a:rPr lang="en-US" sz="3660" spc="73">
                <a:solidFill>
                  <a:srgbClr val="FFFFFF"/>
                </a:solidFill>
                <a:latin typeface="Montserrat"/>
              </a:rPr>
              <a:t>The primary business objective is to develop a highly accurate customer churn prediction model. This model will enable the bank to identify customers at risk of leaving, allowing for more actionable efforts to be made. By minimizing churn through strategic retention initiatives, the bank aims to enhance customer loyalty, optimize marketing costs, and improve overall customer satisfaction. Additionally, the project seeks to establish a data-driven culture within the bank, fostering innovation and ensuring long-term competitiveness in the financial market.</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726690"/>
            <a:ext cx="14671510" cy="3090794"/>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Ultra-Bold Italics"/>
              </a:rPr>
              <a:t>DATA VISUALIZATION</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0" y="1707469"/>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504942" y="834855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1028700" y="10083768"/>
            <a:ext cx="16230600" cy="1351653"/>
          </a:xfrm>
          <a:prstGeom prst="rect">
            <a:avLst/>
          </a:prstGeom>
          <a:solidFill>
            <a:srgbClr val="213559"/>
          </a:solidFill>
        </p:spPr>
      </p:sp>
      <p:sp>
        <p:nvSpPr>
          <p:cNvPr name="AutoShape 6" id="6"/>
          <p:cNvSpPr/>
          <p:nvPr/>
        </p:nvSpPr>
        <p:spPr>
          <a:xfrm rot="0">
            <a:off x="1028700" y="-856802"/>
            <a:ext cx="16230600" cy="1351653"/>
          </a:xfrm>
          <a:prstGeom prst="rect">
            <a:avLst/>
          </a:prstGeom>
          <a:solidFill>
            <a:srgbClr val="213559"/>
          </a:solidFill>
        </p:spPr>
      </p:sp>
      <p:sp>
        <p:nvSpPr>
          <p:cNvPr name="Freeform 7" id="7"/>
          <p:cNvSpPr/>
          <p:nvPr/>
        </p:nvSpPr>
        <p:spPr>
          <a:xfrm flipH="false" flipV="false" rot="0">
            <a:off x="2409308" y="807599"/>
            <a:ext cx="13469385" cy="7647045"/>
          </a:xfrm>
          <a:custGeom>
            <a:avLst/>
            <a:gdLst/>
            <a:ahLst/>
            <a:cxnLst/>
            <a:rect r="r" b="b" t="t" l="l"/>
            <a:pathLst>
              <a:path h="7647045" w="13469385">
                <a:moveTo>
                  <a:pt x="0" y="0"/>
                </a:moveTo>
                <a:lnTo>
                  <a:pt x="13469384" y="0"/>
                </a:lnTo>
                <a:lnTo>
                  <a:pt x="13469384" y="7647045"/>
                </a:lnTo>
                <a:lnTo>
                  <a:pt x="0" y="7647045"/>
                </a:lnTo>
                <a:lnTo>
                  <a:pt x="0" y="0"/>
                </a:lnTo>
                <a:close/>
              </a:path>
            </a:pathLst>
          </a:custGeom>
          <a:blipFill>
            <a:blip r:embed="rId4"/>
            <a:stretch>
              <a:fillRect l="0" t="0" r="0" b="0"/>
            </a:stretch>
          </a:blipFill>
        </p:spPr>
      </p:sp>
      <p:sp>
        <p:nvSpPr>
          <p:cNvPr name="TextBox 8" id="8"/>
          <p:cNvSpPr txBox="true"/>
          <p:nvPr/>
        </p:nvSpPr>
        <p:spPr>
          <a:xfrm rot="0">
            <a:off x="2973625" y="8748342"/>
            <a:ext cx="12340750" cy="1215846"/>
          </a:xfrm>
          <a:prstGeom prst="rect">
            <a:avLst/>
          </a:prstGeom>
        </p:spPr>
        <p:txBody>
          <a:bodyPr anchor="t" rtlCol="false" tIns="0" lIns="0" bIns="0" rIns="0">
            <a:spAutoFit/>
          </a:bodyPr>
          <a:lstStyle/>
          <a:p>
            <a:pPr algn="ctr">
              <a:lnSpc>
                <a:spcPts val="3250"/>
              </a:lnSpc>
              <a:spcBef>
                <a:spcPct val="0"/>
              </a:spcBef>
            </a:pPr>
            <a:r>
              <a:rPr lang="en-US" sz="2500" spc="50">
                <a:solidFill>
                  <a:srgbClr val="263F6B"/>
                </a:solidFill>
                <a:latin typeface="Montserrat"/>
              </a:rPr>
              <a:t>This dashboard was created using Microsoft Power BI and Power Query Transform. Feel free to slice the data using the slicers provided. The purpose of the two slicers were to avoid visualization misunderstandings.</a:t>
            </a: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726690"/>
            <a:ext cx="14671510" cy="3090794"/>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Ultra-Bold Italics"/>
              </a:rPr>
              <a:t>KEY FINDINGS &amp; INSIGHTS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TextBox 7" id="7"/>
          <p:cNvSpPr txBox="true"/>
          <p:nvPr/>
        </p:nvSpPr>
        <p:spPr>
          <a:xfrm rot="0">
            <a:off x="1270624" y="1190323"/>
            <a:ext cx="15746752" cy="6216649"/>
          </a:xfrm>
          <a:prstGeom prst="rect">
            <a:avLst/>
          </a:prstGeom>
        </p:spPr>
        <p:txBody>
          <a:bodyPr anchor="t" rtlCol="false" tIns="0" lIns="0" bIns="0" rIns="0">
            <a:spAutoFit/>
          </a:bodyPr>
          <a:lstStyle/>
          <a:p>
            <a:pPr marL="539751" indent="-269876" lvl="1">
              <a:lnSpc>
                <a:spcPts val="6250"/>
              </a:lnSpc>
              <a:buFont typeface="Arial"/>
              <a:buChar char="•"/>
            </a:pPr>
            <a:r>
              <a:rPr lang="en-US" sz="2500" spc="50">
                <a:solidFill>
                  <a:srgbClr val="000000"/>
                </a:solidFill>
                <a:latin typeface="Montserrat"/>
              </a:rPr>
              <a:t> Customers with </a:t>
            </a:r>
            <a:r>
              <a:rPr lang="en-US" sz="2500" spc="50">
                <a:solidFill>
                  <a:srgbClr val="000000"/>
                </a:solidFill>
                <a:latin typeface="Montserrat Bold"/>
              </a:rPr>
              <a:t>very high </a:t>
            </a:r>
            <a:r>
              <a:rPr lang="en-US" sz="2500" spc="50">
                <a:solidFill>
                  <a:srgbClr val="000000"/>
                </a:solidFill>
                <a:latin typeface="Montserrat"/>
              </a:rPr>
              <a:t>and </a:t>
            </a:r>
            <a:r>
              <a:rPr lang="en-US" sz="2500" spc="50">
                <a:solidFill>
                  <a:srgbClr val="000000"/>
                </a:solidFill>
                <a:latin typeface="Montserrat Bold"/>
              </a:rPr>
              <a:t>very low credit score</a:t>
            </a:r>
            <a:r>
              <a:rPr lang="en-US" sz="2500" spc="50">
                <a:solidFill>
                  <a:srgbClr val="000000"/>
                </a:solidFill>
                <a:latin typeface="Montserrat"/>
              </a:rPr>
              <a:t> tend </a:t>
            </a:r>
            <a:r>
              <a:rPr lang="en-US" sz="2500" spc="50">
                <a:solidFill>
                  <a:srgbClr val="000000"/>
                </a:solidFill>
                <a:latin typeface="Montserrat Bold"/>
              </a:rPr>
              <a:t>not </a:t>
            </a:r>
            <a:r>
              <a:rPr lang="en-US" sz="2500" spc="50">
                <a:solidFill>
                  <a:srgbClr val="000000"/>
                </a:solidFill>
                <a:latin typeface="Montserrat"/>
              </a:rPr>
              <a:t>to churn.</a:t>
            </a:r>
          </a:p>
          <a:p>
            <a:pPr marL="539751" indent="-269876" lvl="1">
              <a:lnSpc>
                <a:spcPts val="6250"/>
              </a:lnSpc>
              <a:buFont typeface="Arial"/>
              <a:buChar char="•"/>
            </a:pPr>
            <a:r>
              <a:rPr lang="en-US" sz="2500" spc="50">
                <a:solidFill>
                  <a:srgbClr val="000000"/>
                </a:solidFill>
                <a:latin typeface="Montserrat"/>
              </a:rPr>
              <a:t> Customers who </a:t>
            </a:r>
            <a:r>
              <a:rPr lang="en-US" sz="2500" spc="50">
                <a:solidFill>
                  <a:srgbClr val="000000"/>
                </a:solidFill>
                <a:latin typeface="Montserrat Bold"/>
              </a:rPr>
              <a:t>rarely complain </a:t>
            </a:r>
            <a:r>
              <a:rPr lang="en-US" sz="2500" spc="50">
                <a:solidFill>
                  <a:srgbClr val="000000"/>
                </a:solidFill>
                <a:latin typeface="Montserrat"/>
              </a:rPr>
              <a:t>about bank products tend </a:t>
            </a:r>
            <a:r>
              <a:rPr lang="en-US" sz="2500" spc="50">
                <a:solidFill>
                  <a:srgbClr val="000000"/>
                </a:solidFill>
                <a:latin typeface="Montserrat Bold"/>
              </a:rPr>
              <a:t>not </a:t>
            </a:r>
            <a:r>
              <a:rPr lang="en-US" sz="2500" spc="50">
                <a:solidFill>
                  <a:srgbClr val="000000"/>
                </a:solidFill>
                <a:latin typeface="Montserrat"/>
              </a:rPr>
              <a:t>to churn.</a:t>
            </a:r>
          </a:p>
          <a:p>
            <a:pPr marL="539751" indent="-269876" lvl="1">
              <a:lnSpc>
                <a:spcPts val="6250"/>
              </a:lnSpc>
              <a:buFont typeface="Arial"/>
              <a:buChar char="•"/>
            </a:pPr>
            <a:r>
              <a:rPr lang="en-US" sz="2500" spc="50">
                <a:solidFill>
                  <a:srgbClr val="000000"/>
                </a:solidFill>
                <a:latin typeface="Montserrat"/>
              </a:rPr>
              <a:t> Customers who subscribes to </a:t>
            </a:r>
            <a:r>
              <a:rPr lang="en-US" sz="2500" spc="50">
                <a:solidFill>
                  <a:srgbClr val="000000"/>
                </a:solidFill>
                <a:latin typeface="Montserrat Bold"/>
              </a:rPr>
              <a:t>more bank products</a:t>
            </a:r>
            <a:r>
              <a:rPr lang="en-US" sz="2500" spc="50">
                <a:solidFill>
                  <a:srgbClr val="000000"/>
                </a:solidFill>
                <a:latin typeface="Montserrat"/>
              </a:rPr>
              <a:t> tend </a:t>
            </a:r>
            <a:r>
              <a:rPr lang="en-US" sz="2500" spc="50">
                <a:solidFill>
                  <a:srgbClr val="000000"/>
                </a:solidFill>
                <a:latin typeface="Montserrat Bold"/>
              </a:rPr>
              <a:t>not </a:t>
            </a:r>
            <a:r>
              <a:rPr lang="en-US" sz="2500" spc="50">
                <a:solidFill>
                  <a:srgbClr val="000000"/>
                </a:solidFill>
                <a:latin typeface="Montserrat"/>
              </a:rPr>
              <a:t>to churn.</a:t>
            </a:r>
          </a:p>
          <a:p>
            <a:pPr marL="539751" indent="-269876" lvl="1">
              <a:lnSpc>
                <a:spcPts val="6250"/>
              </a:lnSpc>
              <a:buFont typeface="Arial"/>
              <a:buChar char="•"/>
            </a:pPr>
            <a:r>
              <a:rPr lang="en-US" sz="2500" spc="50">
                <a:solidFill>
                  <a:srgbClr val="000000"/>
                </a:solidFill>
                <a:latin typeface="Montserrat"/>
              </a:rPr>
              <a:t> Customers with </a:t>
            </a:r>
            <a:r>
              <a:rPr lang="en-US" sz="2500" spc="50">
                <a:solidFill>
                  <a:srgbClr val="000000"/>
                </a:solidFill>
                <a:latin typeface="Montserrat Bold"/>
              </a:rPr>
              <a:t>Low </a:t>
            </a:r>
            <a:r>
              <a:rPr lang="en-US" sz="2500" spc="50">
                <a:solidFill>
                  <a:srgbClr val="000000"/>
                </a:solidFill>
                <a:latin typeface="Montserrat"/>
              </a:rPr>
              <a:t>and </a:t>
            </a:r>
            <a:r>
              <a:rPr lang="en-US" sz="2500" spc="50">
                <a:solidFill>
                  <a:srgbClr val="000000"/>
                </a:solidFill>
                <a:latin typeface="Montserrat Bold"/>
              </a:rPr>
              <a:t>High Income </a:t>
            </a:r>
            <a:r>
              <a:rPr lang="en-US" sz="2500" spc="50">
                <a:solidFill>
                  <a:srgbClr val="000000"/>
                </a:solidFill>
                <a:latin typeface="Montserrat"/>
              </a:rPr>
              <a:t>tend </a:t>
            </a:r>
            <a:r>
              <a:rPr lang="en-US" sz="2500" spc="50">
                <a:solidFill>
                  <a:srgbClr val="000000"/>
                </a:solidFill>
                <a:latin typeface="Montserrat Bold"/>
              </a:rPr>
              <a:t>not </a:t>
            </a:r>
            <a:r>
              <a:rPr lang="en-US" sz="2500" spc="50">
                <a:solidFill>
                  <a:srgbClr val="000000"/>
                </a:solidFill>
                <a:latin typeface="Montserrat"/>
              </a:rPr>
              <a:t>to churn.</a:t>
            </a:r>
          </a:p>
          <a:p>
            <a:pPr marL="539751" indent="-269876" lvl="1">
              <a:lnSpc>
                <a:spcPts val="6250"/>
              </a:lnSpc>
              <a:buFont typeface="Arial"/>
              <a:buChar char="•"/>
            </a:pPr>
            <a:r>
              <a:rPr lang="en-US" sz="2500" spc="50">
                <a:solidFill>
                  <a:srgbClr val="000000"/>
                </a:solidFill>
                <a:latin typeface="Montserrat"/>
              </a:rPr>
              <a:t> </a:t>
            </a:r>
            <a:r>
              <a:rPr lang="en-US" sz="2500" spc="50">
                <a:solidFill>
                  <a:srgbClr val="000000"/>
                </a:solidFill>
                <a:latin typeface="Montserrat Bold"/>
              </a:rPr>
              <a:t>The youngest </a:t>
            </a:r>
            <a:r>
              <a:rPr lang="en-US" sz="2500" spc="50">
                <a:solidFill>
                  <a:srgbClr val="000000"/>
                </a:solidFill>
                <a:latin typeface="Montserrat"/>
              </a:rPr>
              <a:t>and </a:t>
            </a:r>
            <a:r>
              <a:rPr lang="en-US" sz="2500" spc="50">
                <a:solidFill>
                  <a:srgbClr val="000000"/>
                </a:solidFill>
                <a:latin typeface="Montserrat Bold"/>
              </a:rPr>
              <a:t>oldest group</a:t>
            </a:r>
            <a:r>
              <a:rPr lang="en-US" sz="2500" spc="50">
                <a:solidFill>
                  <a:srgbClr val="000000"/>
                </a:solidFill>
                <a:latin typeface="Montserrat"/>
              </a:rPr>
              <a:t> of customers tend </a:t>
            </a:r>
            <a:r>
              <a:rPr lang="en-US" sz="2500" spc="50">
                <a:solidFill>
                  <a:srgbClr val="000000"/>
                </a:solidFill>
                <a:latin typeface="Montserrat Bold"/>
              </a:rPr>
              <a:t>not </a:t>
            </a:r>
            <a:r>
              <a:rPr lang="en-US" sz="2500" spc="50">
                <a:solidFill>
                  <a:srgbClr val="000000"/>
                </a:solidFill>
                <a:latin typeface="Montserrat"/>
              </a:rPr>
              <a:t>to churn.</a:t>
            </a:r>
          </a:p>
          <a:p>
            <a:pPr marL="539751" indent="-269876" lvl="1">
              <a:lnSpc>
                <a:spcPts val="6250"/>
              </a:lnSpc>
              <a:buFont typeface="Arial"/>
              <a:buChar char="•"/>
            </a:pPr>
            <a:r>
              <a:rPr lang="en-US" sz="2500" spc="50">
                <a:solidFill>
                  <a:srgbClr val="000000"/>
                </a:solidFill>
                <a:latin typeface="Montserrat"/>
              </a:rPr>
              <a:t> </a:t>
            </a:r>
            <a:r>
              <a:rPr lang="en-US" sz="2500" spc="50">
                <a:solidFill>
                  <a:srgbClr val="000000"/>
                </a:solidFill>
                <a:latin typeface="Montserrat Bold"/>
              </a:rPr>
              <a:t>Males </a:t>
            </a:r>
            <a:r>
              <a:rPr lang="en-US" sz="2500" spc="50">
                <a:solidFill>
                  <a:srgbClr val="000000"/>
                </a:solidFill>
                <a:latin typeface="Montserrat"/>
              </a:rPr>
              <a:t>are </a:t>
            </a:r>
            <a:r>
              <a:rPr lang="en-US" sz="2500" spc="50">
                <a:solidFill>
                  <a:srgbClr val="000000"/>
                </a:solidFill>
                <a:latin typeface="Montserrat Bold"/>
              </a:rPr>
              <a:t>less likely </a:t>
            </a:r>
            <a:r>
              <a:rPr lang="en-US" sz="2500" spc="50">
                <a:solidFill>
                  <a:srgbClr val="000000"/>
                </a:solidFill>
                <a:latin typeface="Montserrat"/>
              </a:rPr>
              <a:t>to churn than females.</a:t>
            </a:r>
          </a:p>
          <a:p>
            <a:pPr marL="539751" indent="-269876" lvl="1">
              <a:lnSpc>
                <a:spcPts val="6250"/>
              </a:lnSpc>
              <a:buFont typeface="Arial"/>
              <a:buChar char="•"/>
            </a:pPr>
            <a:r>
              <a:rPr lang="en-US" sz="2500" spc="50">
                <a:solidFill>
                  <a:srgbClr val="000000"/>
                </a:solidFill>
                <a:latin typeface="Montserrat"/>
              </a:rPr>
              <a:t> </a:t>
            </a:r>
            <a:r>
              <a:rPr lang="en-US" sz="2500" spc="50">
                <a:solidFill>
                  <a:srgbClr val="000000"/>
                </a:solidFill>
                <a:latin typeface="Montserrat Bold"/>
              </a:rPr>
              <a:t>Active members </a:t>
            </a:r>
            <a:r>
              <a:rPr lang="en-US" sz="2500" spc="50">
                <a:solidFill>
                  <a:srgbClr val="000000"/>
                </a:solidFill>
                <a:latin typeface="Montserrat"/>
              </a:rPr>
              <a:t>are </a:t>
            </a:r>
            <a:r>
              <a:rPr lang="en-US" sz="2500" spc="50">
                <a:solidFill>
                  <a:srgbClr val="000000"/>
                </a:solidFill>
                <a:latin typeface="Montserrat Bold"/>
              </a:rPr>
              <a:t>less likely </a:t>
            </a:r>
            <a:r>
              <a:rPr lang="en-US" sz="2500" spc="50">
                <a:solidFill>
                  <a:srgbClr val="000000"/>
                </a:solidFill>
                <a:latin typeface="Montserrat"/>
              </a:rPr>
              <a:t>to churn than non-active members.</a:t>
            </a:r>
          </a:p>
          <a:p>
            <a:pPr marL="539751" indent="-269876" lvl="1">
              <a:lnSpc>
                <a:spcPts val="6250"/>
              </a:lnSpc>
              <a:buFont typeface="Arial"/>
              <a:buChar char="•"/>
            </a:pPr>
            <a:r>
              <a:rPr lang="en-US" sz="2500" spc="50">
                <a:solidFill>
                  <a:srgbClr val="000000"/>
                </a:solidFill>
                <a:latin typeface="Montserrat"/>
              </a:rPr>
              <a:t> Customers from </a:t>
            </a:r>
            <a:r>
              <a:rPr lang="en-US" sz="2500" spc="50">
                <a:solidFill>
                  <a:srgbClr val="000000"/>
                </a:solidFill>
                <a:latin typeface="Montserrat Bold"/>
              </a:rPr>
              <a:t>Spain</a:t>
            </a:r>
            <a:r>
              <a:rPr lang="en-US" sz="2500" spc="50">
                <a:solidFill>
                  <a:srgbClr val="000000"/>
                </a:solidFill>
                <a:latin typeface="Montserrat"/>
              </a:rPr>
              <a:t> are </a:t>
            </a:r>
            <a:r>
              <a:rPr lang="en-US" sz="2500" spc="50">
                <a:solidFill>
                  <a:srgbClr val="000000"/>
                </a:solidFill>
                <a:latin typeface="Montserrat Bold"/>
              </a:rPr>
              <a:t>less likely </a:t>
            </a:r>
            <a:r>
              <a:rPr lang="en-US" sz="2500" spc="50">
                <a:solidFill>
                  <a:srgbClr val="000000"/>
                </a:solidFill>
                <a:latin typeface="Montserrat"/>
              </a:rPr>
              <a:t>to churn than customers from Germany or France.</a:t>
            </a:r>
          </a:p>
        </p:txBody>
      </p:sp>
    </p:spTree>
  </p:cSld>
  <p:clrMapOvr>
    <a:masterClrMapping/>
  </p:clrMapOvr>
</p:sld>
</file>

<file path=ppt/slides/slide54.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726690"/>
            <a:ext cx="14671510" cy="3090556"/>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Ultra-Bold Italics"/>
              </a:rPr>
              <a:t>MODELING &amp; EVALUATION</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3771110" y="1028700"/>
            <a:ext cx="10190863" cy="6348940"/>
          </a:xfrm>
          <a:custGeom>
            <a:avLst/>
            <a:gdLst/>
            <a:ahLst/>
            <a:cxnLst/>
            <a:rect r="r" b="b" t="t" l="l"/>
            <a:pathLst>
              <a:path h="6348940" w="10190863">
                <a:moveTo>
                  <a:pt x="0" y="0"/>
                </a:moveTo>
                <a:lnTo>
                  <a:pt x="10190863" y="0"/>
                </a:lnTo>
                <a:lnTo>
                  <a:pt x="10190863" y="6348940"/>
                </a:lnTo>
                <a:lnTo>
                  <a:pt x="0" y="6348940"/>
                </a:lnTo>
                <a:lnTo>
                  <a:pt x="0" y="0"/>
                </a:lnTo>
                <a:close/>
              </a:path>
            </a:pathLst>
          </a:custGeom>
          <a:blipFill>
            <a:blip r:embed="rId4"/>
            <a:stretch>
              <a:fillRect l="0" t="0" r="0" b="0"/>
            </a:stretch>
          </a:blipFill>
        </p:spPr>
      </p:sp>
      <p:sp>
        <p:nvSpPr>
          <p:cNvPr name="TextBox 8" id="8"/>
          <p:cNvSpPr txBox="true"/>
          <p:nvPr/>
        </p:nvSpPr>
        <p:spPr>
          <a:xfrm rot="0">
            <a:off x="3771110" y="7477760"/>
            <a:ext cx="10190863" cy="17805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First step, we set a baseline model as comparison for our better model. The ROC_AUC score predicts with 0.99 score.</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784377" y="1671644"/>
            <a:ext cx="14178542" cy="4597994"/>
          </a:xfrm>
          <a:custGeom>
            <a:avLst/>
            <a:gdLst/>
            <a:ahLst/>
            <a:cxnLst/>
            <a:rect r="r" b="b" t="t" l="l"/>
            <a:pathLst>
              <a:path h="4597994" w="14178542">
                <a:moveTo>
                  <a:pt x="0" y="0"/>
                </a:moveTo>
                <a:lnTo>
                  <a:pt x="14178542" y="0"/>
                </a:lnTo>
                <a:lnTo>
                  <a:pt x="14178542" y="4597994"/>
                </a:lnTo>
                <a:lnTo>
                  <a:pt x="0" y="4597994"/>
                </a:lnTo>
                <a:lnTo>
                  <a:pt x="0" y="0"/>
                </a:lnTo>
                <a:close/>
              </a:path>
            </a:pathLst>
          </a:custGeom>
          <a:blipFill>
            <a:blip r:embed="rId4"/>
            <a:stretch>
              <a:fillRect l="0" t="0" r="0" b="0"/>
            </a:stretch>
          </a:blipFill>
        </p:spPr>
      </p:sp>
      <p:sp>
        <p:nvSpPr>
          <p:cNvPr name="TextBox 8" id="8"/>
          <p:cNvSpPr txBox="true"/>
          <p:nvPr/>
        </p:nvSpPr>
        <p:spPr>
          <a:xfrm rot="0">
            <a:off x="5093739" y="7076789"/>
            <a:ext cx="7559819" cy="1328535"/>
          </a:xfrm>
          <a:prstGeom prst="rect">
            <a:avLst/>
          </a:prstGeom>
        </p:spPr>
        <p:txBody>
          <a:bodyPr anchor="t" rtlCol="false" tIns="0" lIns="0" bIns="0" rIns="0">
            <a:spAutoFit/>
          </a:bodyPr>
          <a:lstStyle/>
          <a:p>
            <a:pPr algn="ctr">
              <a:lnSpc>
                <a:spcPts val="3531"/>
              </a:lnSpc>
            </a:pPr>
            <a:r>
              <a:rPr lang="en-US" sz="2522">
                <a:solidFill>
                  <a:srgbClr val="000000"/>
                </a:solidFill>
                <a:latin typeface="Canva Sans"/>
              </a:rPr>
              <a:t>Next, we split the training data, and prepare the model list that we are going to fit to our train data.</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355781"/>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458402" y="126663"/>
            <a:ext cx="11456990" cy="10033674"/>
          </a:xfrm>
          <a:custGeom>
            <a:avLst/>
            <a:gdLst/>
            <a:ahLst/>
            <a:cxnLst/>
            <a:rect r="r" b="b" t="t" l="l"/>
            <a:pathLst>
              <a:path h="10033674" w="11456990">
                <a:moveTo>
                  <a:pt x="0" y="0"/>
                </a:moveTo>
                <a:lnTo>
                  <a:pt x="11456991" y="0"/>
                </a:lnTo>
                <a:lnTo>
                  <a:pt x="11456991" y="10033674"/>
                </a:lnTo>
                <a:lnTo>
                  <a:pt x="0" y="10033674"/>
                </a:lnTo>
                <a:lnTo>
                  <a:pt x="0" y="0"/>
                </a:lnTo>
                <a:close/>
              </a:path>
            </a:pathLst>
          </a:custGeom>
          <a:blipFill>
            <a:blip r:embed="rId4"/>
            <a:stretch>
              <a:fillRect l="0" t="0" r="0" b="0"/>
            </a:stretch>
          </a:blipFill>
        </p:spPr>
      </p:sp>
      <p:sp>
        <p:nvSpPr>
          <p:cNvPr name="TextBox 8" id="8"/>
          <p:cNvSpPr txBox="true"/>
          <p:nvPr/>
        </p:nvSpPr>
        <p:spPr>
          <a:xfrm rot="0">
            <a:off x="12818250" y="3766307"/>
            <a:ext cx="3286664" cy="2893966"/>
          </a:xfrm>
          <a:prstGeom prst="rect">
            <a:avLst/>
          </a:prstGeom>
        </p:spPr>
        <p:txBody>
          <a:bodyPr anchor="t" rtlCol="false" tIns="0" lIns="0" bIns="0" rIns="0">
            <a:spAutoFit/>
          </a:bodyPr>
          <a:lstStyle/>
          <a:p>
            <a:pPr algn="ctr">
              <a:lnSpc>
                <a:spcPts val="4618"/>
              </a:lnSpc>
            </a:pPr>
            <a:r>
              <a:rPr lang="en-US" sz="3298">
                <a:solidFill>
                  <a:srgbClr val="000000"/>
                </a:solidFill>
                <a:latin typeface="Canva Sans"/>
              </a:rPr>
              <a:t>Then, we are going to fit each models and calculate the metrics.</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477704" y="4795465"/>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616583" y="603318"/>
            <a:ext cx="12503351" cy="6932893"/>
          </a:xfrm>
          <a:custGeom>
            <a:avLst/>
            <a:gdLst/>
            <a:ahLst/>
            <a:cxnLst/>
            <a:rect r="r" b="b" t="t" l="l"/>
            <a:pathLst>
              <a:path h="6932893" w="12503351">
                <a:moveTo>
                  <a:pt x="0" y="0"/>
                </a:moveTo>
                <a:lnTo>
                  <a:pt x="12503352" y="0"/>
                </a:lnTo>
                <a:lnTo>
                  <a:pt x="12503352" y="6932893"/>
                </a:lnTo>
                <a:lnTo>
                  <a:pt x="0" y="6932893"/>
                </a:lnTo>
                <a:lnTo>
                  <a:pt x="0" y="0"/>
                </a:lnTo>
                <a:close/>
              </a:path>
            </a:pathLst>
          </a:custGeom>
          <a:blipFill>
            <a:blip r:embed="rId4"/>
            <a:stretch>
              <a:fillRect l="0" t="0" r="0" b="0"/>
            </a:stretch>
          </a:blipFill>
        </p:spPr>
      </p:sp>
      <p:sp>
        <p:nvSpPr>
          <p:cNvPr name="TextBox 8" id="8"/>
          <p:cNvSpPr txBox="true"/>
          <p:nvPr/>
        </p:nvSpPr>
        <p:spPr>
          <a:xfrm rot="0">
            <a:off x="3885429" y="7960506"/>
            <a:ext cx="9100521" cy="1729534"/>
          </a:xfrm>
          <a:prstGeom prst="rect">
            <a:avLst/>
          </a:prstGeom>
        </p:spPr>
        <p:txBody>
          <a:bodyPr anchor="t" rtlCol="false" tIns="0" lIns="0" bIns="0" rIns="0">
            <a:spAutoFit/>
          </a:bodyPr>
          <a:lstStyle/>
          <a:p>
            <a:pPr algn="ctr">
              <a:lnSpc>
                <a:spcPts val="4618"/>
              </a:lnSpc>
            </a:pPr>
            <a:r>
              <a:rPr lang="en-US" sz="3298">
                <a:solidFill>
                  <a:srgbClr val="000000"/>
                </a:solidFill>
                <a:latin typeface="Canva Sans"/>
              </a:rPr>
              <a:t>We can see that the highest ROC score is achieved by the Logistic Regression model. We will continue with this model.</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808792" y="3835954"/>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2125035" y="511450"/>
            <a:ext cx="14249317" cy="6906961"/>
          </a:xfrm>
          <a:custGeom>
            <a:avLst/>
            <a:gdLst/>
            <a:ahLst/>
            <a:cxnLst/>
            <a:rect r="r" b="b" t="t" l="l"/>
            <a:pathLst>
              <a:path h="6906961" w="14249317">
                <a:moveTo>
                  <a:pt x="0" y="0"/>
                </a:moveTo>
                <a:lnTo>
                  <a:pt x="14249317" y="0"/>
                </a:lnTo>
                <a:lnTo>
                  <a:pt x="14249317" y="6906961"/>
                </a:lnTo>
                <a:lnTo>
                  <a:pt x="0" y="6906961"/>
                </a:lnTo>
                <a:lnTo>
                  <a:pt x="0" y="0"/>
                </a:lnTo>
                <a:close/>
              </a:path>
            </a:pathLst>
          </a:custGeom>
          <a:blipFill>
            <a:blip r:embed="rId4"/>
            <a:stretch>
              <a:fillRect l="0" t="0" r="0" b="0"/>
            </a:stretch>
          </a:blipFill>
        </p:spPr>
      </p:sp>
      <p:sp>
        <p:nvSpPr>
          <p:cNvPr name="TextBox 8" id="8"/>
          <p:cNvSpPr txBox="true"/>
          <p:nvPr/>
        </p:nvSpPr>
        <p:spPr>
          <a:xfrm rot="0">
            <a:off x="3899109" y="7700592"/>
            <a:ext cx="9100521" cy="2311750"/>
          </a:xfrm>
          <a:prstGeom prst="rect">
            <a:avLst/>
          </a:prstGeom>
        </p:spPr>
        <p:txBody>
          <a:bodyPr anchor="t" rtlCol="false" tIns="0" lIns="0" bIns="0" rIns="0">
            <a:spAutoFit/>
          </a:bodyPr>
          <a:lstStyle/>
          <a:p>
            <a:pPr algn="ctr">
              <a:lnSpc>
                <a:spcPts val="4618"/>
              </a:lnSpc>
            </a:pPr>
            <a:r>
              <a:rPr lang="en-US" sz="3298">
                <a:solidFill>
                  <a:srgbClr val="000000"/>
                </a:solidFill>
                <a:latin typeface="Canva Sans"/>
              </a:rPr>
              <a:t>Next, we would tune the parameters using gridSearch method to gain better hyperparameters in order to achieve better ROC score from our model.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1932891" y="3396937"/>
            <a:ext cx="6108512" cy="4311828"/>
            <a:chOff x="0" y="0"/>
            <a:chExt cx="1500474" cy="1059142"/>
          </a:xfrm>
        </p:grpSpPr>
        <p:sp>
          <p:nvSpPr>
            <p:cNvPr name="Freeform 4" id="4"/>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Freeform 5" id="5"/>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rPr>
              <a:t>OUTPUT</a:t>
            </a:r>
          </a:p>
        </p:txBody>
      </p:sp>
      <p:sp>
        <p:nvSpPr>
          <p:cNvPr name="TextBox 8" id="8"/>
          <p:cNvSpPr txBox="true"/>
          <p:nvPr/>
        </p:nvSpPr>
        <p:spPr>
          <a:xfrm rot="0">
            <a:off x="2134937" y="3713773"/>
            <a:ext cx="5756921" cy="3640055"/>
          </a:xfrm>
          <a:prstGeom prst="rect">
            <a:avLst/>
          </a:prstGeom>
        </p:spPr>
        <p:txBody>
          <a:bodyPr anchor="t" rtlCol="false" tIns="0" lIns="0" bIns="0" rIns="0">
            <a:spAutoFit/>
          </a:bodyPr>
          <a:lstStyle/>
          <a:p>
            <a:pPr algn="ctr">
              <a:lnSpc>
                <a:spcPts val="4826"/>
              </a:lnSpc>
            </a:pPr>
            <a:r>
              <a:rPr lang="en-US" sz="3712" spc="74">
                <a:solidFill>
                  <a:srgbClr val="FFFFFF"/>
                </a:solidFill>
                <a:latin typeface="Montserrat"/>
              </a:rPr>
              <a:t>The output of this project is a model to predict the customers who are at risk of leaving the bank given its features.</a:t>
            </a:r>
          </a:p>
        </p:txBody>
      </p:sp>
      <p:grpSp>
        <p:nvGrpSpPr>
          <p:cNvPr name="Group 9" id="9"/>
          <p:cNvGrpSpPr/>
          <p:nvPr/>
        </p:nvGrpSpPr>
        <p:grpSpPr>
          <a:xfrm rot="0">
            <a:off x="9870845" y="3396937"/>
            <a:ext cx="6108512" cy="4311828"/>
            <a:chOff x="0" y="0"/>
            <a:chExt cx="1500474" cy="1059142"/>
          </a:xfrm>
        </p:grpSpPr>
        <p:sp>
          <p:nvSpPr>
            <p:cNvPr name="Freeform 10" id="10"/>
            <p:cNvSpPr/>
            <p:nvPr/>
          </p:nvSpPr>
          <p:spPr>
            <a:xfrm flipH="false" flipV="false" rot="0">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2"/>
                    <a:pt x="1444594" y="1059143"/>
                    <a:pt x="1376014" y="1059143"/>
                  </a:cubicBezTo>
                  <a:close/>
                </a:path>
              </a:pathLst>
            </a:custGeom>
            <a:solidFill>
              <a:srgbClr val="263F6B"/>
            </a:solidFill>
          </p:spPr>
        </p:sp>
      </p:grpSp>
      <p:sp>
        <p:nvSpPr>
          <p:cNvPr name="TextBox 11" id="11"/>
          <p:cNvSpPr txBox="true"/>
          <p:nvPr/>
        </p:nvSpPr>
        <p:spPr>
          <a:xfrm rot="0">
            <a:off x="10518352" y="4017644"/>
            <a:ext cx="4813496" cy="3032312"/>
          </a:xfrm>
          <a:prstGeom prst="rect">
            <a:avLst/>
          </a:prstGeom>
        </p:spPr>
        <p:txBody>
          <a:bodyPr anchor="t" rtlCol="false" tIns="0" lIns="0" bIns="0" rIns="0">
            <a:spAutoFit/>
          </a:bodyPr>
          <a:lstStyle/>
          <a:p>
            <a:pPr algn="ctr">
              <a:lnSpc>
                <a:spcPts val="4826"/>
              </a:lnSpc>
            </a:pPr>
            <a:r>
              <a:rPr lang="en-US" sz="3712" spc="74">
                <a:solidFill>
                  <a:srgbClr val="FFFFFF"/>
                </a:solidFill>
                <a:latin typeface="Montserrat"/>
              </a:rPr>
              <a:t>The features include Age, CreditScore, EstimatedSalary, etc. </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4175030" y="1028700"/>
            <a:ext cx="9294537" cy="5614290"/>
          </a:xfrm>
          <a:custGeom>
            <a:avLst/>
            <a:gdLst/>
            <a:ahLst/>
            <a:cxnLst/>
            <a:rect r="r" b="b" t="t" l="l"/>
            <a:pathLst>
              <a:path h="5614290" w="9294537">
                <a:moveTo>
                  <a:pt x="0" y="0"/>
                </a:moveTo>
                <a:lnTo>
                  <a:pt x="9294537" y="0"/>
                </a:lnTo>
                <a:lnTo>
                  <a:pt x="9294537" y="5614290"/>
                </a:lnTo>
                <a:lnTo>
                  <a:pt x="0" y="5614290"/>
                </a:lnTo>
                <a:lnTo>
                  <a:pt x="0" y="0"/>
                </a:lnTo>
                <a:close/>
              </a:path>
            </a:pathLst>
          </a:custGeom>
          <a:blipFill>
            <a:blip r:embed="rId4"/>
            <a:stretch>
              <a:fillRect l="0" t="0" r="0" b="-974"/>
            </a:stretch>
          </a:blipFill>
        </p:spPr>
      </p:sp>
      <p:sp>
        <p:nvSpPr>
          <p:cNvPr name="TextBox 8" id="8"/>
          <p:cNvSpPr txBox="true"/>
          <p:nvPr/>
        </p:nvSpPr>
        <p:spPr>
          <a:xfrm rot="0">
            <a:off x="3899109" y="7700592"/>
            <a:ext cx="9100521" cy="1729534"/>
          </a:xfrm>
          <a:prstGeom prst="rect">
            <a:avLst/>
          </a:prstGeom>
        </p:spPr>
        <p:txBody>
          <a:bodyPr anchor="t" rtlCol="false" tIns="0" lIns="0" bIns="0" rIns="0">
            <a:spAutoFit/>
          </a:bodyPr>
          <a:lstStyle/>
          <a:p>
            <a:pPr algn="ctr">
              <a:lnSpc>
                <a:spcPts val="4618"/>
              </a:lnSpc>
            </a:pPr>
            <a:r>
              <a:rPr lang="en-US" sz="3298">
                <a:solidFill>
                  <a:srgbClr val="000000"/>
                </a:solidFill>
                <a:latin typeface="Canva Sans"/>
              </a:rPr>
              <a:t>We then set the new parameters to our previous model and fit it again to the training data.</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582894" y="4795465"/>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3424099" y="1118599"/>
            <a:ext cx="10050541" cy="6891194"/>
          </a:xfrm>
          <a:custGeom>
            <a:avLst/>
            <a:gdLst/>
            <a:ahLst/>
            <a:cxnLst/>
            <a:rect r="r" b="b" t="t" l="l"/>
            <a:pathLst>
              <a:path h="6891194" w="10050541">
                <a:moveTo>
                  <a:pt x="0" y="0"/>
                </a:moveTo>
                <a:lnTo>
                  <a:pt x="10050541" y="0"/>
                </a:lnTo>
                <a:lnTo>
                  <a:pt x="10050541" y="6891194"/>
                </a:lnTo>
                <a:lnTo>
                  <a:pt x="0" y="6891194"/>
                </a:lnTo>
                <a:lnTo>
                  <a:pt x="0" y="0"/>
                </a:lnTo>
                <a:close/>
              </a:path>
            </a:pathLst>
          </a:custGeom>
          <a:blipFill>
            <a:blip r:embed="rId4"/>
            <a:stretch>
              <a:fillRect l="0" t="0" r="0" b="0"/>
            </a:stretch>
          </a:blipFill>
        </p:spPr>
      </p:sp>
      <p:sp>
        <p:nvSpPr>
          <p:cNvPr name="TextBox 8" id="8"/>
          <p:cNvSpPr txBox="true"/>
          <p:nvPr/>
        </p:nvSpPr>
        <p:spPr>
          <a:xfrm rot="0">
            <a:off x="3899109" y="8357216"/>
            <a:ext cx="9100521" cy="565101"/>
          </a:xfrm>
          <a:prstGeom prst="rect">
            <a:avLst/>
          </a:prstGeom>
        </p:spPr>
        <p:txBody>
          <a:bodyPr anchor="t" rtlCol="false" tIns="0" lIns="0" bIns="0" rIns="0">
            <a:spAutoFit/>
          </a:bodyPr>
          <a:lstStyle/>
          <a:p>
            <a:pPr algn="ctr">
              <a:lnSpc>
                <a:spcPts val="4618"/>
              </a:lnSpc>
            </a:pPr>
            <a:r>
              <a:rPr lang="en-US" sz="3298">
                <a:solidFill>
                  <a:srgbClr val="000000"/>
                </a:solidFill>
                <a:latin typeface="Canva Sans"/>
              </a:rPr>
              <a:t>We achieved a high ROC curve.</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052250" y="4795465"/>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3817031" y="382858"/>
            <a:ext cx="9950136" cy="7712719"/>
          </a:xfrm>
          <a:custGeom>
            <a:avLst/>
            <a:gdLst/>
            <a:ahLst/>
            <a:cxnLst/>
            <a:rect r="r" b="b" t="t" l="l"/>
            <a:pathLst>
              <a:path h="7712719" w="9950136">
                <a:moveTo>
                  <a:pt x="0" y="0"/>
                </a:moveTo>
                <a:lnTo>
                  <a:pt x="9950136" y="0"/>
                </a:lnTo>
                <a:lnTo>
                  <a:pt x="9950136" y="7712720"/>
                </a:lnTo>
                <a:lnTo>
                  <a:pt x="0" y="7712720"/>
                </a:lnTo>
                <a:lnTo>
                  <a:pt x="0" y="0"/>
                </a:lnTo>
                <a:close/>
              </a:path>
            </a:pathLst>
          </a:custGeom>
          <a:blipFill>
            <a:blip r:embed="rId4"/>
            <a:stretch>
              <a:fillRect l="0" t="0" r="0" b="0"/>
            </a:stretch>
          </a:blipFill>
        </p:spPr>
      </p:sp>
      <p:sp>
        <p:nvSpPr>
          <p:cNvPr name="TextBox 8" id="8"/>
          <p:cNvSpPr txBox="true"/>
          <p:nvPr/>
        </p:nvSpPr>
        <p:spPr>
          <a:xfrm rot="0">
            <a:off x="4323916" y="8360196"/>
            <a:ext cx="9100521" cy="1729534"/>
          </a:xfrm>
          <a:prstGeom prst="rect">
            <a:avLst/>
          </a:prstGeom>
        </p:spPr>
        <p:txBody>
          <a:bodyPr anchor="t" rtlCol="false" tIns="0" lIns="0" bIns="0" rIns="0">
            <a:spAutoFit/>
          </a:bodyPr>
          <a:lstStyle/>
          <a:p>
            <a:pPr algn="ctr">
              <a:lnSpc>
                <a:spcPts val="4618"/>
              </a:lnSpc>
            </a:pPr>
            <a:r>
              <a:rPr lang="en-US" sz="3298">
                <a:solidFill>
                  <a:srgbClr val="000000"/>
                </a:solidFill>
                <a:latin typeface="Canva Sans"/>
              </a:rPr>
              <a:t>From the shap plot, the most impact came from Complain, Age, and IsActiveMember features.</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052250" y="4795465"/>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3417203" y="698454"/>
            <a:ext cx="12120007" cy="6871965"/>
          </a:xfrm>
          <a:custGeom>
            <a:avLst/>
            <a:gdLst/>
            <a:ahLst/>
            <a:cxnLst/>
            <a:rect r="r" b="b" t="t" l="l"/>
            <a:pathLst>
              <a:path h="6871965" w="12120007">
                <a:moveTo>
                  <a:pt x="0" y="0"/>
                </a:moveTo>
                <a:lnTo>
                  <a:pt x="12120008" y="0"/>
                </a:lnTo>
                <a:lnTo>
                  <a:pt x="12120008" y="6871965"/>
                </a:lnTo>
                <a:lnTo>
                  <a:pt x="0" y="6871965"/>
                </a:lnTo>
                <a:lnTo>
                  <a:pt x="0" y="0"/>
                </a:lnTo>
                <a:close/>
              </a:path>
            </a:pathLst>
          </a:custGeom>
          <a:blipFill>
            <a:blip r:embed="rId4"/>
            <a:stretch>
              <a:fillRect l="0" t="0" r="0" b="0"/>
            </a:stretch>
          </a:blipFill>
        </p:spPr>
      </p:sp>
      <p:sp>
        <p:nvSpPr>
          <p:cNvPr name="TextBox 8" id="8"/>
          <p:cNvSpPr txBox="true"/>
          <p:nvPr/>
        </p:nvSpPr>
        <p:spPr>
          <a:xfrm rot="0">
            <a:off x="4323916" y="8360196"/>
            <a:ext cx="9100521" cy="1147318"/>
          </a:xfrm>
          <a:prstGeom prst="rect">
            <a:avLst/>
          </a:prstGeom>
        </p:spPr>
        <p:txBody>
          <a:bodyPr anchor="t" rtlCol="false" tIns="0" lIns="0" bIns="0" rIns="0">
            <a:spAutoFit/>
          </a:bodyPr>
          <a:lstStyle/>
          <a:p>
            <a:pPr algn="ctr">
              <a:lnSpc>
                <a:spcPts val="4618"/>
              </a:lnSpc>
            </a:pPr>
            <a:r>
              <a:rPr lang="en-US" sz="3298">
                <a:solidFill>
                  <a:srgbClr val="000000"/>
                </a:solidFill>
                <a:latin typeface="Canva Sans"/>
              </a:rPr>
              <a:t>We go on with predicting the final data using the model we tuned.</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052250" y="4795465"/>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3025936" y="2517257"/>
            <a:ext cx="11513041" cy="3627807"/>
          </a:xfrm>
          <a:custGeom>
            <a:avLst/>
            <a:gdLst/>
            <a:ahLst/>
            <a:cxnLst/>
            <a:rect r="r" b="b" t="t" l="l"/>
            <a:pathLst>
              <a:path h="3627807" w="11513041">
                <a:moveTo>
                  <a:pt x="0" y="0"/>
                </a:moveTo>
                <a:lnTo>
                  <a:pt x="11513041" y="0"/>
                </a:lnTo>
                <a:lnTo>
                  <a:pt x="11513041" y="3627808"/>
                </a:lnTo>
                <a:lnTo>
                  <a:pt x="0" y="3627808"/>
                </a:lnTo>
                <a:lnTo>
                  <a:pt x="0" y="0"/>
                </a:lnTo>
                <a:close/>
              </a:path>
            </a:pathLst>
          </a:custGeom>
          <a:blipFill>
            <a:blip r:embed="rId4"/>
            <a:stretch>
              <a:fillRect l="0" t="0" r="0" b="0"/>
            </a:stretch>
          </a:blipFill>
        </p:spPr>
      </p:sp>
      <p:sp>
        <p:nvSpPr>
          <p:cNvPr name="TextBox 8" id="8"/>
          <p:cNvSpPr txBox="true"/>
          <p:nvPr/>
        </p:nvSpPr>
        <p:spPr>
          <a:xfrm rot="0">
            <a:off x="4405994" y="7693777"/>
            <a:ext cx="9100521" cy="1147318"/>
          </a:xfrm>
          <a:prstGeom prst="rect">
            <a:avLst/>
          </a:prstGeom>
        </p:spPr>
        <p:txBody>
          <a:bodyPr anchor="t" rtlCol="false" tIns="0" lIns="0" bIns="0" rIns="0">
            <a:spAutoFit/>
          </a:bodyPr>
          <a:lstStyle/>
          <a:p>
            <a:pPr algn="ctr">
              <a:lnSpc>
                <a:spcPts val="4618"/>
              </a:lnSpc>
            </a:pPr>
            <a:r>
              <a:rPr lang="en-US" sz="3298">
                <a:solidFill>
                  <a:srgbClr val="000000"/>
                </a:solidFill>
                <a:latin typeface="Canva Sans"/>
              </a:rPr>
              <a:t>Then, we predict the unseen data using the tuned logistic regression model we had.</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052250" y="4795465"/>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1351248" y="3274001"/>
            <a:ext cx="15879994" cy="3711518"/>
          </a:xfrm>
          <a:custGeom>
            <a:avLst/>
            <a:gdLst/>
            <a:ahLst/>
            <a:cxnLst/>
            <a:rect r="r" b="b" t="t" l="l"/>
            <a:pathLst>
              <a:path h="3711518" w="15879994">
                <a:moveTo>
                  <a:pt x="0" y="0"/>
                </a:moveTo>
                <a:lnTo>
                  <a:pt x="15879995" y="0"/>
                </a:lnTo>
                <a:lnTo>
                  <a:pt x="15879995" y="3711518"/>
                </a:lnTo>
                <a:lnTo>
                  <a:pt x="0" y="3711518"/>
                </a:lnTo>
                <a:lnTo>
                  <a:pt x="0" y="0"/>
                </a:lnTo>
                <a:close/>
              </a:path>
            </a:pathLst>
          </a:custGeom>
          <a:blipFill>
            <a:blip r:embed="rId4"/>
            <a:stretch>
              <a:fillRect l="0" t="0" r="0" b="0"/>
            </a:stretch>
          </a:blipFill>
        </p:spPr>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052250" y="4795465"/>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Freeform 7" id="7"/>
          <p:cNvSpPr/>
          <p:nvPr/>
        </p:nvSpPr>
        <p:spPr>
          <a:xfrm flipH="false" flipV="false" rot="0">
            <a:off x="610756" y="2750789"/>
            <a:ext cx="16847856" cy="3932409"/>
          </a:xfrm>
          <a:custGeom>
            <a:avLst/>
            <a:gdLst/>
            <a:ahLst/>
            <a:cxnLst/>
            <a:rect r="r" b="b" t="t" l="l"/>
            <a:pathLst>
              <a:path h="3932409" w="16847856">
                <a:moveTo>
                  <a:pt x="0" y="0"/>
                </a:moveTo>
                <a:lnTo>
                  <a:pt x="16847857" y="0"/>
                </a:lnTo>
                <a:lnTo>
                  <a:pt x="16847857" y="3932409"/>
                </a:lnTo>
                <a:lnTo>
                  <a:pt x="0" y="3932409"/>
                </a:lnTo>
                <a:lnTo>
                  <a:pt x="0" y="0"/>
                </a:lnTo>
                <a:close/>
              </a:path>
            </a:pathLst>
          </a:custGeom>
          <a:blipFill>
            <a:blip r:embed="rId4"/>
            <a:stretch>
              <a:fillRect l="0" t="0" r="0" b="0"/>
            </a:stretch>
          </a:blipFill>
        </p:spPr>
      </p:sp>
    </p:spTree>
  </p:cSld>
  <p:clrMapOvr>
    <a:masterClrMapping/>
  </p:clrMapOvr>
</p:sld>
</file>

<file path=ppt/slides/slide67.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726690"/>
            <a:ext cx="14671510" cy="3090556"/>
          </a:xfrm>
          <a:prstGeom prst="rect">
            <a:avLst/>
          </a:prstGeom>
        </p:spPr>
        <p:txBody>
          <a:bodyPr anchor="t" rtlCol="false" tIns="0" lIns="0" bIns="0" rIns="0">
            <a:spAutoFit/>
          </a:bodyPr>
          <a:lstStyle/>
          <a:p>
            <a:pPr algn="ctr">
              <a:lnSpc>
                <a:spcPts val="11857"/>
              </a:lnSpc>
            </a:pPr>
            <a:r>
              <a:rPr lang="en-US" sz="12099" spc="-713">
                <a:solidFill>
                  <a:srgbClr val="FFFFFF"/>
                </a:solidFill>
                <a:latin typeface="Montserrat Ultra-Bold Italics"/>
              </a:rPr>
              <a:t>BUSINESS CASE STUDY</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TextBox 7" id="7"/>
          <p:cNvSpPr txBox="true"/>
          <p:nvPr/>
        </p:nvSpPr>
        <p:spPr>
          <a:xfrm rot="0">
            <a:off x="2272001" y="3046994"/>
            <a:ext cx="12973350" cy="4107286"/>
          </a:xfrm>
          <a:prstGeom prst="rect">
            <a:avLst/>
          </a:prstGeom>
        </p:spPr>
        <p:txBody>
          <a:bodyPr anchor="t" rtlCol="false" tIns="0" lIns="0" bIns="0" rIns="0">
            <a:spAutoFit/>
          </a:bodyPr>
          <a:lstStyle/>
          <a:p>
            <a:pPr algn="ctr">
              <a:lnSpc>
                <a:spcPts val="6583"/>
              </a:lnSpc>
            </a:pPr>
            <a:r>
              <a:rPr lang="en-US" sz="4702">
                <a:solidFill>
                  <a:srgbClr val="000000"/>
                </a:solidFill>
                <a:latin typeface="Canva Sans"/>
              </a:rPr>
              <a:t>By using the model prediction output to as guidance to reach out customers, the Bank could save up to </a:t>
            </a:r>
            <a:r>
              <a:rPr lang="en-US" sz="4702">
                <a:solidFill>
                  <a:srgbClr val="000000"/>
                </a:solidFill>
                <a:latin typeface="Canva Sans Bold"/>
              </a:rPr>
              <a:t>65.57% </a:t>
            </a:r>
            <a:r>
              <a:rPr lang="en-US" sz="4702">
                <a:solidFill>
                  <a:srgbClr val="000000"/>
                </a:solidFill>
                <a:latin typeface="Canva Sans"/>
              </a:rPr>
              <a:t>in expenses (Marketing efforts, time costs, operational costs, etc.)</a:t>
            </a:r>
          </a:p>
        </p:txBody>
      </p:sp>
    </p:spTree>
  </p:cSld>
  <p:clrMapOvr>
    <a:masterClrMapping/>
  </p:clrMapOvr>
</p:sld>
</file>

<file path=ppt/slides/slide69.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1808245" y="3997529"/>
            <a:ext cx="14671510" cy="2843786"/>
          </a:xfrm>
          <a:prstGeom prst="rect">
            <a:avLst/>
          </a:prstGeom>
        </p:spPr>
        <p:txBody>
          <a:bodyPr anchor="t" rtlCol="false" tIns="0" lIns="0" bIns="0" rIns="0">
            <a:spAutoFit/>
          </a:bodyPr>
          <a:lstStyle/>
          <a:p>
            <a:pPr algn="ctr">
              <a:lnSpc>
                <a:spcPts val="10878"/>
              </a:lnSpc>
            </a:pPr>
            <a:r>
              <a:rPr lang="en-US" sz="11100" spc="-654">
                <a:solidFill>
                  <a:srgbClr val="FFFFFF"/>
                </a:solidFill>
                <a:latin typeface="Montserrat Ultra-Bold Italics"/>
              </a:rPr>
              <a:t>CONCLUSION &amp; RECOMMENDATIONS</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213559"/>
        </a:solidFill>
      </p:bgPr>
    </p:bg>
    <p:spTree>
      <p:nvGrpSpPr>
        <p:cNvPr id="1" name=""/>
        <p:cNvGrpSpPr/>
        <p:nvPr/>
      </p:nvGrpSpPr>
      <p:grpSpPr>
        <a:xfrm>
          <a:off x="0" y="0"/>
          <a:ext cx="0" cy="0"/>
          <a:chOff x="0" y="0"/>
          <a:chExt cx="0" cy="0"/>
        </a:xfrm>
      </p:grpSpPr>
      <p:sp>
        <p:nvSpPr>
          <p:cNvPr name="AutoShape 2" id="2"/>
          <p:cNvSpPr/>
          <p:nvPr/>
        </p:nvSpPr>
        <p:spPr>
          <a:xfrm rot="2700000">
            <a:off x="-2646503" y="9043300"/>
            <a:ext cx="5293007" cy="2487400"/>
          </a:xfrm>
          <a:prstGeom prst="rect">
            <a:avLst/>
          </a:prstGeom>
          <a:solidFill>
            <a:srgbClr val="213559"/>
          </a:solidFill>
        </p:spPr>
      </p:sp>
      <p:sp>
        <p:nvSpPr>
          <p:cNvPr name="AutoShape 3" id="3"/>
          <p:cNvSpPr/>
          <p:nvPr/>
        </p:nvSpPr>
        <p:spPr>
          <a:xfrm rot="2700000">
            <a:off x="15641497" y="-1243700"/>
            <a:ext cx="5293007" cy="2487400"/>
          </a:xfrm>
          <a:prstGeom prst="rect">
            <a:avLst/>
          </a:prstGeom>
          <a:solidFill>
            <a:srgbClr val="213559"/>
          </a:solidFill>
        </p:spPr>
      </p:sp>
      <p:sp>
        <p:nvSpPr>
          <p:cNvPr name="AutoShape 4" id="4"/>
          <p:cNvSpPr/>
          <p:nvPr/>
        </p:nvSpPr>
        <p:spPr>
          <a:xfrm rot="-1753206">
            <a:off x="-591619" y="4610996"/>
            <a:ext cx="25783492" cy="9586163"/>
          </a:xfrm>
          <a:prstGeom prst="rect">
            <a:avLst/>
          </a:prstGeom>
          <a:solidFill>
            <a:srgbClr val="000000">
              <a:alpha val="6667"/>
            </a:srgbClr>
          </a:solidFill>
        </p:spPr>
      </p:sp>
      <p:sp>
        <p:nvSpPr>
          <p:cNvPr name="TextBox 5" id="5"/>
          <p:cNvSpPr txBox="true"/>
          <p:nvPr/>
        </p:nvSpPr>
        <p:spPr>
          <a:xfrm rot="0">
            <a:off x="904122" y="3509773"/>
            <a:ext cx="16479755" cy="3562728"/>
          </a:xfrm>
          <a:prstGeom prst="rect">
            <a:avLst/>
          </a:prstGeom>
        </p:spPr>
        <p:txBody>
          <a:bodyPr anchor="t" rtlCol="false" tIns="0" lIns="0" bIns="0" rIns="0">
            <a:spAutoFit/>
          </a:bodyPr>
          <a:lstStyle/>
          <a:p>
            <a:pPr algn="ctr">
              <a:lnSpc>
                <a:spcPts val="13719"/>
              </a:lnSpc>
            </a:pPr>
            <a:r>
              <a:rPr lang="en-US" sz="13999" spc="-825">
                <a:solidFill>
                  <a:srgbClr val="FFFFFF"/>
                </a:solidFill>
                <a:latin typeface="Montserrat Ultra-Bold Italics"/>
              </a:rPr>
              <a:t>DATA UNDERSTANDING </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TextBox 7" id="7"/>
          <p:cNvSpPr txBox="true"/>
          <p:nvPr/>
        </p:nvSpPr>
        <p:spPr>
          <a:xfrm rot="0">
            <a:off x="1484491" y="4179275"/>
            <a:ext cx="15746752" cy="2263417"/>
          </a:xfrm>
          <a:prstGeom prst="rect">
            <a:avLst/>
          </a:prstGeom>
        </p:spPr>
        <p:txBody>
          <a:bodyPr anchor="t" rtlCol="false" tIns="0" lIns="0" bIns="0" rIns="0">
            <a:spAutoFit/>
          </a:bodyPr>
          <a:lstStyle/>
          <a:p>
            <a:pPr algn="ctr">
              <a:lnSpc>
                <a:spcPts val="6250"/>
              </a:lnSpc>
            </a:pPr>
            <a:r>
              <a:rPr lang="en-US" sz="2500" spc="50">
                <a:solidFill>
                  <a:srgbClr val="000000"/>
                </a:solidFill>
                <a:latin typeface="Montserrat"/>
              </a:rPr>
              <a:t>Supervised Machine Learning has been proven to be able to predict the customer ' s churn response with 1.00 roc_auc score and recall score. It also helps the company to reduce expenses up to 66% from reaching out customers.</a:t>
            </a:r>
          </a:p>
        </p:txBody>
      </p:sp>
      <p:sp>
        <p:nvSpPr>
          <p:cNvPr name="TextBox 8" id="8"/>
          <p:cNvSpPr txBox="true"/>
          <p:nvPr/>
        </p:nvSpPr>
        <p:spPr>
          <a:xfrm rot="0">
            <a:off x="2134937" y="1162050"/>
            <a:ext cx="14018125" cy="848245"/>
          </a:xfrm>
          <a:prstGeom prst="rect">
            <a:avLst/>
          </a:prstGeom>
        </p:spPr>
        <p:txBody>
          <a:bodyPr anchor="t" rtlCol="false" tIns="0" lIns="0" bIns="0" rIns="0">
            <a:spAutoFit/>
          </a:bodyPr>
          <a:lstStyle/>
          <a:p>
            <a:pPr algn="ctr">
              <a:lnSpc>
                <a:spcPts val="6365"/>
              </a:lnSpc>
            </a:pPr>
            <a:r>
              <a:rPr lang="en-US" sz="6495" spc="-383">
                <a:solidFill>
                  <a:srgbClr val="263F6B"/>
                </a:solidFill>
                <a:latin typeface="Montserrat Ultra-Bold Italics"/>
              </a:rPr>
              <a:t>CONCLUSION</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TextBox 7" id="7"/>
          <p:cNvSpPr txBox="true"/>
          <p:nvPr/>
        </p:nvSpPr>
        <p:spPr>
          <a:xfrm rot="0">
            <a:off x="1512548" y="2244725"/>
            <a:ext cx="15746752" cy="6680961"/>
          </a:xfrm>
          <a:prstGeom prst="rect">
            <a:avLst/>
          </a:prstGeom>
        </p:spPr>
        <p:txBody>
          <a:bodyPr anchor="t" rtlCol="false" tIns="0" lIns="0" bIns="0" rIns="0">
            <a:spAutoFit/>
          </a:bodyPr>
          <a:lstStyle/>
          <a:p>
            <a:pPr>
              <a:lnSpc>
                <a:spcPts val="3344"/>
              </a:lnSpc>
            </a:pPr>
            <a:r>
              <a:rPr lang="en-US" sz="2200" spc="61">
                <a:solidFill>
                  <a:srgbClr val="000000"/>
                </a:solidFill>
                <a:latin typeface="Montserrat"/>
              </a:rPr>
              <a:t>1. Tailored Loyalty Programs: Develop personalized loyalty programs based on customer segments. Offer   incentives and rewards to high-churn-risk groups to encourage their loyalty.</a:t>
            </a:r>
          </a:p>
          <a:p>
            <a:pPr>
              <a:lnSpc>
                <a:spcPts val="3344"/>
              </a:lnSpc>
            </a:pPr>
          </a:p>
          <a:p>
            <a:pPr>
              <a:lnSpc>
                <a:spcPts val="3344"/>
              </a:lnSpc>
            </a:pPr>
            <a:r>
              <a:rPr lang="en-US" sz="2200" spc="61">
                <a:solidFill>
                  <a:srgbClr val="000000"/>
                </a:solidFill>
                <a:latin typeface="Montserrat"/>
              </a:rPr>
              <a:t>2. </a:t>
            </a:r>
            <a:r>
              <a:rPr lang="en-US" sz="2200" spc="61">
                <a:solidFill>
                  <a:srgbClr val="000000"/>
                </a:solidFill>
                <a:latin typeface="Montserrat"/>
              </a:rPr>
              <a:t>Improved Customer Service: Enhance customer service, especially for customers who frequently complain. Swift and effective complaint resolution can significantly improve customer satisfaction and retention rates.</a:t>
            </a:r>
          </a:p>
          <a:p>
            <a:pPr>
              <a:lnSpc>
                <a:spcPts val="3344"/>
              </a:lnSpc>
            </a:pPr>
          </a:p>
          <a:p>
            <a:pPr>
              <a:lnSpc>
                <a:spcPts val="3344"/>
              </a:lnSpc>
            </a:pPr>
            <a:r>
              <a:rPr lang="en-US" sz="2200" spc="61">
                <a:solidFill>
                  <a:srgbClr val="000000"/>
                </a:solidFill>
                <a:latin typeface="Montserrat"/>
              </a:rPr>
              <a:t>3. </a:t>
            </a:r>
            <a:r>
              <a:rPr lang="en-US" sz="2200" spc="61">
                <a:solidFill>
                  <a:srgbClr val="000000"/>
                </a:solidFill>
                <a:latin typeface="Montserrat"/>
              </a:rPr>
              <a:t>Product Bundling: Encourage customers to subscribe to multiple bank products by offering bundled services. Create packages that cater to various needs, providing an incentive for customers to stay.</a:t>
            </a:r>
          </a:p>
          <a:p>
            <a:pPr>
              <a:lnSpc>
                <a:spcPts val="3344"/>
              </a:lnSpc>
            </a:pPr>
          </a:p>
          <a:p>
            <a:pPr>
              <a:lnSpc>
                <a:spcPts val="3344"/>
              </a:lnSpc>
            </a:pPr>
            <a:r>
              <a:rPr lang="en-US" sz="2200" spc="61">
                <a:solidFill>
                  <a:srgbClr val="000000"/>
                </a:solidFill>
                <a:latin typeface="Montserrat"/>
              </a:rPr>
              <a:t>4. </a:t>
            </a:r>
            <a:r>
              <a:rPr lang="en-US" sz="2200" spc="61">
                <a:solidFill>
                  <a:srgbClr val="000000"/>
                </a:solidFill>
                <a:latin typeface="Montserrat"/>
              </a:rPr>
              <a:t>Income-Adjusted Services: Customize services based on income levels. Offer financial products that align with the financial capacity of customers, ensuring affordability and value for money.</a:t>
            </a:r>
          </a:p>
          <a:p>
            <a:pPr>
              <a:lnSpc>
                <a:spcPts val="3344"/>
              </a:lnSpc>
            </a:pPr>
          </a:p>
          <a:p>
            <a:pPr>
              <a:lnSpc>
                <a:spcPts val="3344"/>
              </a:lnSpc>
            </a:pPr>
            <a:r>
              <a:rPr lang="en-US" sz="2200" spc="61">
                <a:solidFill>
                  <a:srgbClr val="000000"/>
                </a:solidFill>
                <a:latin typeface="Montserrat"/>
              </a:rPr>
              <a:t>5. </a:t>
            </a:r>
            <a:r>
              <a:rPr lang="en-US" sz="2200" spc="61">
                <a:solidFill>
                  <a:srgbClr val="000000"/>
                </a:solidFill>
                <a:latin typeface="Montserrat"/>
              </a:rPr>
              <a:t>Age-Specific Engagement: Understand and address the unique requirements of different age groups. Develop age-specific products and services, ensuring relevance and appeal across generations.</a:t>
            </a:r>
          </a:p>
          <a:p>
            <a:pPr>
              <a:lnSpc>
                <a:spcPts val="3344"/>
              </a:lnSpc>
            </a:pPr>
          </a:p>
        </p:txBody>
      </p:sp>
      <p:sp>
        <p:nvSpPr>
          <p:cNvPr name="TextBox 8" id="8"/>
          <p:cNvSpPr txBox="true"/>
          <p:nvPr/>
        </p:nvSpPr>
        <p:spPr>
          <a:xfrm rot="0">
            <a:off x="2134937" y="831804"/>
            <a:ext cx="14018125" cy="848245"/>
          </a:xfrm>
          <a:prstGeom prst="rect">
            <a:avLst/>
          </a:prstGeom>
        </p:spPr>
        <p:txBody>
          <a:bodyPr anchor="t" rtlCol="false" tIns="0" lIns="0" bIns="0" rIns="0">
            <a:spAutoFit/>
          </a:bodyPr>
          <a:lstStyle/>
          <a:p>
            <a:pPr algn="ctr">
              <a:lnSpc>
                <a:spcPts val="6365"/>
              </a:lnSpc>
            </a:pPr>
            <a:r>
              <a:rPr lang="en-US" sz="6495" spc="-383">
                <a:solidFill>
                  <a:srgbClr val="263F6B"/>
                </a:solidFill>
                <a:latin typeface="Montserrat Ultra-Bold Italics"/>
              </a:rPr>
              <a:t>RECOMMENDATIONS</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TextBox 7" id="7"/>
          <p:cNvSpPr txBox="true"/>
          <p:nvPr/>
        </p:nvSpPr>
        <p:spPr>
          <a:xfrm rot="0">
            <a:off x="1512548" y="2254250"/>
            <a:ext cx="15746752" cy="6943474"/>
          </a:xfrm>
          <a:prstGeom prst="rect">
            <a:avLst/>
          </a:prstGeom>
        </p:spPr>
        <p:txBody>
          <a:bodyPr anchor="t" rtlCol="false" tIns="0" lIns="0" bIns="0" rIns="0">
            <a:spAutoFit/>
          </a:bodyPr>
          <a:lstStyle/>
          <a:p>
            <a:pPr>
              <a:lnSpc>
                <a:spcPts val="3234"/>
              </a:lnSpc>
            </a:pPr>
            <a:r>
              <a:rPr lang="en-US" sz="2200" spc="61">
                <a:solidFill>
                  <a:srgbClr val="000000"/>
                </a:solidFill>
                <a:latin typeface="Montserrat"/>
              </a:rPr>
              <a:t>6. Gender-Inclusive Services: Create banking services that address the specific needs of both genders. Recognize diverse financial goals and preferences, making the bank more inclusive.</a:t>
            </a:r>
          </a:p>
          <a:p>
            <a:pPr>
              <a:lnSpc>
                <a:spcPts val="3234"/>
              </a:lnSpc>
            </a:pPr>
          </a:p>
          <a:p>
            <a:pPr>
              <a:lnSpc>
                <a:spcPts val="3234"/>
              </a:lnSpc>
            </a:pPr>
            <a:r>
              <a:rPr lang="en-US" sz="2200" spc="61">
                <a:solidFill>
                  <a:srgbClr val="000000"/>
                </a:solidFill>
                <a:latin typeface="Montserrat"/>
              </a:rPr>
              <a:t>7. Active Member Recognition: Acknowledge and reward active members. Offer exclusive services, discounts, or privileges to keep active members engaged and loyal.</a:t>
            </a:r>
          </a:p>
          <a:p>
            <a:pPr>
              <a:lnSpc>
                <a:spcPts val="3234"/>
              </a:lnSpc>
            </a:pPr>
          </a:p>
          <a:p>
            <a:pPr>
              <a:lnSpc>
                <a:spcPts val="3234"/>
              </a:lnSpc>
            </a:pPr>
            <a:r>
              <a:rPr lang="en-US" sz="2200" spc="61">
                <a:solidFill>
                  <a:srgbClr val="000000"/>
                </a:solidFill>
                <a:latin typeface="Montserrat"/>
              </a:rPr>
              <a:t>8. Cultural Sensitivity: Recognize and respect cultural differences, especially for customers from different countries. Offer services that resonate with their cultural values, building trust and customer loyalt.</a:t>
            </a:r>
          </a:p>
          <a:p>
            <a:pPr>
              <a:lnSpc>
                <a:spcPts val="3234"/>
              </a:lnSpc>
            </a:pPr>
          </a:p>
          <a:p>
            <a:pPr>
              <a:lnSpc>
                <a:spcPts val="3234"/>
              </a:lnSpc>
            </a:pPr>
            <a:r>
              <a:rPr lang="en-US" sz="2200" spc="61">
                <a:solidFill>
                  <a:srgbClr val="000000"/>
                </a:solidFill>
                <a:latin typeface="Montserrat"/>
              </a:rPr>
              <a:t>9. Regular Feedback Mechanism: Implement a systematic feedback system. Regularly collect feedback from customers to understand their evolving needs and concerns, allowing the bank to adapt its strategies accordingly.</a:t>
            </a:r>
          </a:p>
          <a:p>
            <a:pPr>
              <a:lnSpc>
                <a:spcPts val="3234"/>
              </a:lnSpc>
            </a:pPr>
          </a:p>
          <a:p>
            <a:pPr>
              <a:lnSpc>
                <a:spcPts val="3234"/>
              </a:lnSpc>
            </a:pPr>
            <a:r>
              <a:rPr lang="en-US" sz="2200" spc="61">
                <a:solidFill>
                  <a:srgbClr val="000000"/>
                </a:solidFill>
                <a:latin typeface="Montserrat"/>
              </a:rPr>
              <a:t>10. Data-Driven Decisions: Invest in advanced analytics and AI tools to continually analyze customer behavior. Predictive models can identify potential churners early, allowing the bank to take proactive measures.</a:t>
            </a:r>
          </a:p>
          <a:p>
            <a:pPr>
              <a:lnSpc>
                <a:spcPts val="3234"/>
              </a:lnSpc>
            </a:pPr>
          </a:p>
        </p:txBody>
      </p:sp>
      <p:sp>
        <p:nvSpPr>
          <p:cNvPr name="TextBox 8" id="8"/>
          <p:cNvSpPr txBox="true"/>
          <p:nvPr/>
        </p:nvSpPr>
        <p:spPr>
          <a:xfrm rot="0">
            <a:off x="2134937" y="831804"/>
            <a:ext cx="14018125" cy="848245"/>
          </a:xfrm>
          <a:prstGeom prst="rect">
            <a:avLst/>
          </a:prstGeom>
        </p:spPr>
        <p:txBody>
          <a:bodyPr anchor="t" rtlCol="false" tIns="0" lIns="0" bIns="0" rIns="0">
            <a:spAutoFit/>
          </a:bodyPr>
          <a:lstStyle/>
          <a:p>
            <a:pPr algn="ctr">
              <a:lnSpc>
                <a:spcPts val="6365"/>
              </a:lnSpc>
            </a:pPr>
            <a:r>
              <a:rPr lang="en-US" sz="6495" spc="-383">
                <a:solidFill>
                  <a:srgbClr val="263F6B"/>
                </a:solidFill>
                <a:latin typeface="Montserrat Ultra-Bold Italics"/>
              </a:rPr>
              <a:t>RECOMMENDATIONS</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699355" y="4465219"/>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2700000">
            <a:off x="-2646503" y="-1243700"/>
            <a:ext cx="5293007" cy="2487400"/>
          </a:xfrm>
          <a:prstGeom prst="rect">
            <a:avLst/>
          </a:prstGeom>
          <a:solidFill>
            <a:srgbClr val="213559"/>
          </a:solidFill>
        </p:spPr>
      </p:sp>
      <p:sp>
        <p:nvSpPr>
          <p:cNvPr name="AutoShape 6" id="6"/>
          <p:cNvSpPr/>
          <p:nvPr/>
        </p:nvSpPr>
        <p:spPr>
          <a:xfrm rot="-2700000">
            <a:off x="15641497" y="9043300"/>
            <a:ext cx="5293007" cy="2487400"/>
          </a:xfrm>
          <a:prstGeom prst="rect">
            <a:avLst/>
          </a:prstGeom>
          <a:solidFill>
            <a:srgbClr val="213559"/>
          </a:solidFill>
        </p:spPr>
      </p:sp>
      <p:sp>
        <p:nvSpPr>
          <p:cNvPr name="TextBox 7" id="7"/>
          <p:cNvSpPr txBox="true"/>
          <p:nvPr/>
        </p:nvSpPr>
        <p:spPr>
          <a:xfrm rot="0">
            <a:off x="1512548" y="2254250"/>
            <a:ext cx="15746752" cy="1619773"/>
          </a:xfrm>
          <a:prstGeom prst="rect">
            <a:avLst/>
          </a:prstGeom>
        </p:spPr>
        <p:txBody>
          <a:bodyPr anchor="t" rtlCol="false" tIns="0" lIns="0" bIns="0" rIns="0">
            <a:spAutoFit/>
          </a:bodyPr>
          <a:lstStyle/>
          <a:p>
            <a:pPr>
              <a:lnSpc>
                <a:spcPts val="3234"/>
              </a:lnSpc>
            </a:pPr>
            <a:r>
              <a:rPr lang="en-US" sz="2200" spc="61">
                <a:solidFill>
                  <a:srgbClr val="000000"/>
                </a:solidFill>
                <a:latin typeface="Montserrat"/>
              </a:rPr>
              <a:t>11. Increase data points and volume to the model to prevent underfitting and improves overall score in predicting unseen datasets.</a:t>
            </a:r>
          </a:p>
          <a:p>
            <a:pPr>
              <a:lnSpc>
                <a:spcPts val="3234"/>
              </a:lnSpc>
            </a:pPr>
            <a:r>
              <a:rPr lang="en-US" sz="2200" spc="61">
                <a:solidFill>
                  <a:srgbClr val="000000"/>
                </a:solidFill>
                <a:latin typeface="Montserrat"/>
              </a:rPr>
              <a:t>12.</a:t>
            </a:r>
            <a:r>
              <a:rPr lang="en-US" sz="2200" spc="61">
                <a:solidFill>
                  <a:srgbClr val="000000"/>
                </a:solidFill>
                <a:latin typeface="Montserrat"/>
              </a:rPr>
              <a:t> Investigate the cause of complains upon the system, fixed them, iterate, and hopefully gain new insights.</a:t>
            </a:r>
          </a:p>
        </p:txBody>
      </p:sp>
      <p:sp>
        <p:nvSpPr>
          <p:cNvPr name="TextBox 8" id="8"/>
          <p:cNvSpPr txBox="true"/>
          <p:nvPr/>
        </p:nvSpPr>
        <p:spPr>
          <a:xfrm rot="0">
            <a:off x="2134937" y="831804"/>
            <a:ext cx="14018125" cy="848245"/>
          </a:xfrm>
          <a:prstGeom prst="rect">
            <a:avLst/>
          </a:prstGeom>
        </p:spPr>
        <p:txBody>
          <a:bodyPr anchor="t" rtlCol="false" tIns="0" lIns="0" bIns="0" rIns="0">
            <a:spAutoFit/>
          </a:bodyPr>
          <a:lstStyle/>
          <a:p>
            <a:pPr algn="ctr">
              <a:lnSpc>
                <a:spcPts val="6365"/>
              </a:lnSpc>
            </a:pPr>
            <a:r>
              <a:rPr lang="en-US" sz="6495" spc="-383">
                <a:solidFill>
                  <a:srgbClr val="263F6B"/>
                </a:solidFill>
                <a:latin typeface="Montserrat Ultra-Bold Italics"/>
              </a:rPr>
              <a:t>RECOMMENDATIONS</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Freeform 9" id="9"/>
          <p:cNvSpPr/>
          <p:nvPr/>
        </p:nvSpPr>
        <p:spPr>
          <a:xfrm flipH="false" flipV="false" rot="0">
            <a:off x="9651929" y="3965963"/>
            <a:ext cx="631624" cy="631624"/>
          </a:xfrm>
          <a:custGeom>
            <a:avLst/>
            <a:gdLst/>
            <a:ahLst/>
            <a:cxnLst/>
            <a:rect r="r" b="b" t="t" l="l"/>
            <a:pathLst>
              <a:path h="631624" w="631624">
                <a:moveTo>
                  <a:pt x="0" y="0"/>
                </a:moveTo>
                <a:lnTo>
                  <a:pt x="631624" y="0"/>
                </a:lnTo>
                <a:lnTo>
                  <a:pt x="631624" y="631624"/>
                </a:lnTo>
                <a:lnTo>
                  <a:pt x="0" y="6316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618499" y="6889013"/>
            <a:ext cx="698484" cy="710760"/>
          </a:xfrm>
          <a:custGeom>
            <a:avLst/>
            <a:gdLst/>
            <a:ahLst/>
            <a:cxnLst/>
            <a:rect r="r" b="b" t="t" l="l"/>
            <a:pathLst>
              <a:path h="710760" w="698484">
                <a:moveTo>
                  <a:pt x="0" y="0"/>
                </a:moveTo>
                <a:lnTo>
                  <a:pt x="698484" y="0"/>
                </a:lnTo>
                <a:lnTo>
                  <a:pt x="698484" y="710760"/>
                </a:lnTo>
                <a:lnTo>
                  <a:pt x="0" y="7107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9585069" y="4950509"/>
            <a:ext cx="859997" cy="859997"/>
          </a:xfrm>
          <a:custGeom>
            <a:avLst/>
            <a:gdLst/>
            <a:ahLst/>
            <a:cxnLst/>
            <a:rect r="r" b="b" t="t" l="l"/>
            <a:pathLst>
              <a:path h="859997" w="859997">
                <a:moveTo>
                  <a:pt x="0" y="0"/>
                </a:moveTo>
                <a:lnTo>
                  <a:pt x="859997" y="0"/>
                </a:lnTo>
                <a:lnTo>
                  <a:pt x="859997" y="859997"/>
                </a:lnTo>
                <a:lnTo>
                  <a:pt x="0" y="8599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1028700" y="2926758"/>
            <a:ext cx="7727311" cy="3919136"/>
          </a:xfrm>
          <a:prstGeom prst="rect">
            <a:avLst/>
          </a:prstGeom>
        </p:spPr>
        <p:txBody>
          <a:bodyPr anchor="t" rtlCol="false" tIns="0" lIns="0" bIns="0" rIns="0">
            <a:spAutoFit/>
          </a:bodyPr>
          <a:lstStyle/>
          <a:p>
            <a:pPr>
              <a:lnSpc>
                <a:spcPts val="14898"/>
              </a:lnSpc>
            </a:pPr>
            <a:r>
              <a:rPr lang="en-US" sz="16194" spc="-955">
                <a:solidFill>
                  <a:srgbClr val="FFFFFF"/>
                </a:solidFill>
                <a:latin typeface="Montserrat Ultra-Bold"/>
              </a:rPr>
              <a:t>THANK YOU</a:t>
            </a:r>
          </a:p>
        </p:txBody>
      </p:sp>
      <p:sp>
        <p:nvSpPr>
          <p:cNvPr name="TextBox 13" id="13"/>
          <p:cNvSpPr txBox="true"/>
          <p:nvPr/>
        </p:nvSpPr>
        <p:spPr>
          <a:xfrm rot="0">
            <a:off x="10774001" y="3150176"/>
            <a:ext cx="2107662" cy="533400"/>
          </a:xfrm>
          <a:prstGeom prst="rect">
            <a:avLst/>
          </a:prstGeom>
        </p:spPr>
        <p:txBody>
          <a:bodyPr anchor="t" rtlCol="false" tIns="0" lIns="0" bIns="0" rIns="0">
            <a:spAutoFit/>
          </a:bodyPr>
          <a:lstStyle/>
          <a:p>
            <a:pPr>
              <a:lnSpc>
                <a:spcPts val="4590"/>
              </a:lnSpc>
            </a:pPr>
            <a:r>
              <a:rPr lang="en-US" sz="2700">
                <a:solidFill>
                  <a:srgbClr val="FFFFFF"/>
                </a:solidFill>
                <a:latin typeface="Montserrat Ultra-Bold Italics"/>
              </a:rPr>
              <a:t>CONTACTS</a:t>
            </a:r>
          </a:p>
        </p:txBody>
      </p:sp>
      <p:sp>
        <p:nvSpPr>
          <p:cNvPr name="TextBox 14" id="14"/>
          <p:cNvSpPr txBox="true"/>
          <p:nvPr/>
        </p:nvSpPr>
        <p:spPr>
          <a:xfrm rot="0">
            <a:off x="10774001" y="3848387"/>
            <a:ext cx="2815795" cy="619125"/>
          </a:xfrm>
          <a:prstGeom prst="rect">
            <a:avLst/>
          </a:prstGeom>
        </p:spPr>
        <p:txBody>
          <a:bodyPr anchor="t" rtlCol="false" tIns="0" lIns="0" bIns="0" rIns="0">
            <a:spAutoFit/>
          </a:bodyPr>
          <a:lstStyle/>
          <a:p>
            <a:pPr>
              <a:lnSpc>
                <a:spcPts val="5624"/>
              </a:lnSpc>
            </a:pPr>
            <a:r>
              <a:rPr lang="en-US" sz="2499" spc="49">
                <a:solidFill>
                  <a:srgbClr val="FFFFFF"/>
                </a:solidFill>
                <a:latin typeface="Montserrat"/>
              </a:rPr>
              <a:t>+6287764260779</a:t>
            </a:r>
          </a:p>
        </p:txBody>
      </p:sp>
      <p:sp>
        <p:nvSpPr>
          <p:cNvPr name="TextBox 15" id="15"/>
          <p:cNvSpPr txBox="true"/>
          <p:nvPr/>
        </p:nvSpPr>
        <p:spPr>
          <a:xfrm rot="0">
            <a:off x="10774001" y="4895850"/>
            <a:ext cx="4939683" cy="619125"/>
          </a:xfrm>
          <a:prstGeom prst="rect">
            <a:avLst/>
          </a:prstGeom>
        </p:spPr>
        <p:txBody>
          <a:bodyPr anchor="t" rtlCol="false" tIns="0" lIns="0" bIns="0" rIns="0">
            <a:spAutoFit/>
          </a:bodyPr>
          <a:lstStyle/>
          <a:p>
            <a:pPr>
              <a:lnSpc>
                <a:spcPts val="5624"/>
              </a:lnSpc>
            </a:pPr>
            <a:r>
              <a:rPr lang="en-US" sz="2499" spc="49">
                <a:solidFill>
                  <a:srgbClr val="FFFFFF"/>
                </a:solidFill>
                <a:latin typeface="Montserrat"/>
              </a:rPr>
              <a:t>arvioanandi@gmail.com</a:t>
            </a:r>
          </a:p>
        </p:txBody>
      </p:sp>
      <p:sp>
        <p:nvSpPr>
          <p:cNvPr name="TextBox 16" id="16"/>
          <p:cNvSpPr txBox="true"/>
          <p:nvPr/>
        </p:nvSpPr>
        <p:spPr>
          <a:xfrm rot="0">
            <a:off x="10654678" y="6873423"/>
            <a:ext cx="6485299" cy="532389"/>
          </a:xfrm>
          <a:prstGeom prst="rect">
            <a:avLst/>
          </a:prstGeom>
        </p:spPr>
        <p:txBody>
          <a:bodyPr anchor="t" rtlCol="false" tIns="0" lIns="0" bIns="0" rIns="0">
            <a:spAutoFit/>
          </a:bodyPr>
          <a:lstStyle/>
          <a:p>
            <a:pPr>
              <a:lnSpc>
                <a:spcPts val="4766"/>
              </a:lnSpc>
            </a:pPr>
            <a:r>
              <a:rPr lang="en-US" sz="2118" spc="42" u="sng">
                <a:solidFill>
                  <a:srgbClr val="FFFFFF"/>
                </a:solidFill>
                <a:latin typeface="Montserrat"/>
                <a:hlinkClick r:id="rId12" tooltip="https://github.com/arvioa/bank_churn_analysis_project/"/>
              </a:rPr>
              <a:t>Bank Customer Churn Prediction</a:t>
            </a:r>
          </a:p>
        </p:txBody>
      </p:sp>
      <p:sp>
        <p:nvSpPr>
          <p:cNvPr name="TextBox 17" id="17"/>
          <p:cNvSpPr txBox="true"/>
          <p:nvPr/>
        </p:nvSpPr>
        <p:spPr>
          <a:xfrm rot="0">
            <a:off x="10654678" y="6056620"/>
            <a:ext cx="3711664" cy="533400"/>
          </a:xfrm>
          <a:prstGeom prst="rect">
            <a:avLst/>
          </a:prstGeom>
        </p:spPr>
        <p:txBody>
          <a:bodyPr anchor="t" rtlCol="false" tIns="0" lIns="0" bIns="0" rIns="0">
            <a:spAutoFit/>
          </a:bodyPr>
          <a:lstStyle/>
          <a:p>
            <a:pPr>
              <a:lnSpc>
                <a:spcPts val="4590"/>
              </a:lnSpc>
            </a:pPr>
            <a:r>
              <a:rPr lang="en-US" sz="2700">
                <a:solidFill>
                  <a:srgbClr val="FFFFFF"/>
                </a:solidFill>
                <a:latin typeface="Montserrat Ultra-Bold Italics"/>
              </a:rPr>
              <a:t>PROJECT LINK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4222156" y="6322982"/>
            <a:ext cx="10261627" cy="3242493"/>
            <a:chOff x="0" y="0"/>
            <a:chExt cx="2520630" cy="796475"/>
          </a:xfrm>
        </p:grpSpPr>
        <p:sp>
          <p:nvSpPr>
            <p:cNvPr name="Freeform 4" id="4"/>
            <p:cNvSpPr/>
            <p:nvPr/>
          </p:nvSpPr>
          <p:spPr>
            <a:xfrm flipH="false" flipV="false" rot="0">
              <a:off x="0" y="0"/>
              <a:ext cx="2520630" cy="796475"/>
            </a:xfrm>
            <a:custGeom>
              <a:avLst/>
              <a:gdLst/>
              <a:ahLst/>
              <a:cxnLst/>
              <a:rect r="r" b="b" t="t" l="l"/>
              <a:pathLst>
                <a:path h="796475" w="2520630">
                  <a:moveTo>
                    <a:pt x="2396170" y="796475"/>
                  </a:moveTo>
                  <a:lnTo>
                    <a:pt x="124460" y="796475"/>
                  </a:lnTo>
                  <a:cubicBezTo>
                    <a:pt x="55880" y="796475"/>
                    <a:pt x="0" y="740595"/>
                    <a:pt x="0" y="672015"/>
                  </a:cubicBezTo>
                  <a:lnTo>
                    <a:pt x="0" y="124460"/>
                  </a:lnTo>
                  <a:cubicBezTo>
                    <a:pt x="0" y="55880"/>
                    <a:pt x="55880" y="0"/>
                    <a:pt x="124460" y="0"/>
                  </a:cubicBezTo>
                  <a:lnTo>
                    <a:pt x="2396170" y="0"/>
                  </a:lnTo>
                  <a:cubicBezTo>
                    <a:pt x="2464750" y="0"/>
                    <a:pt x="2520630" y="55880"/>
                    <a:pt x="2520630" y="124460"/>
                  </a:cubicBezTo>
                  <a:lnTo>
                    <a:pt x="2520630" y="672015"/>
                  </a:lnTo>
                  <a:cubicBezTo>
                    <a:pt x="2520630" y="740595"/>
                    <a:pt x="2464750" y="796475"/>
                    <a:pt x="2396170" y="796475"/>
                  </a:cubicBezTo>
                  <a:close/>
                </a:path>
              </a:pathLst>
            </a:custGeom>
            <a:solidFill>
              <a:srgbClr val="263F6B"/>
            </a:solidFill>
          </p:spPr>
        </p:sp>
      </p:grpSp>
      <p:sp>
        <p:nvSpPr>
          <p:cNvPr name="Freeform 5" id="5"/>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793706" y="2075587"/>
            <a:ext cx="8700589" cy="3957157"/>
          </a:xfrm>
          <a:custGeom>
            <a:avLst/>
            <a:gdLst/>
            <a:ahLst/>
            <a:cxnLst/>
            <a:rect r="r" b="b" t="t" l="l"/>
            <a:pathLst>
              <a:path h="3957157" w="8700589">
                <a:moveTo>
                  <a:pt x="0" y="0"/>
                </a:moveTo>
                <a:lnTo>
                  <a:pt x="8700588" y="0"/>
                </a:lnTo>
                <a:lnTo>
                  <a:pt x="8700588" y="3957156"/>
                </a:lnTo>
                <a:lnTo>
                  <a:pt x="0" y="3957156"/>
                </a:lnTo>
                <a:lnTo>
                  <a:pt x="0" y="0"/>
                </a:lnTo>
                <a:close/>
              </a:path>
            </a:pathLst>
          </a:custGeom>
          <a:blipFill>
            <a:blip r:embed="rId4"/>
            <a:stretch>
              <a:fillRect l="0" t="0" r="0" b="0"/>
            </a:stretch>
          </a:blipFill>
        </p:spPr>
      </p:sp>
      <p:sp>
        <p:nvSpPr>
          <p:cNvPr name="TextBox 8" id="8"/>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rPr>
              <a:t>DATA SOURCE</a:t>
            </a:r>
          </a:p>
        </p:txBody>
      </p:sp>
      <p:sp>
        <p:nvSpPr>
          <p:cNvPr name="TextBox 9" id="9"/>
          <p:cNvSpPr txBox="true"/>
          <p:nvPr/>
        </p:nvSpPr>
        <p:spPr>
          <a:xfrm rot="0">
            <a:off x="4940770" y="7017295"/>
            <a:ext cx="8824400" cy="1815766"/>
          </a:xfrm>
          <a:prstGeom prst="rect">
            <a:avLst/>
          </a:prstGeom>
        </p:spPr>
        <p:txBody>
          <a:bodyPr anchor="t" rtlCol="false" tIns="0" lIns="0" bIns="0" rIns="0">
            <a:spAutoFit/>
          </a:bodyPr>
          <a:lstStyle/>
          <a:p>
            <a:pPr algn="ctr">
              <a:lnSpc>
                <a:spcPts val="4826"/>
              </a:lnSpc>
            </a:pPr>
            <a:r>
              <a:rPr lang="en-US" sz="3712" spc="74">
                <a:solidFill>
                  <a:srgbClr val="FFFFFF"/>
                </a:solidFill>
                <a:latin typeface="Montserrat"/>
              </a:rPr>
              <a:t>The dataset was acquired from Kaggle, with 10000 rows and 18 columns.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5561652" y="1510881"/>
            <a:ext cx="1579438" cy="1608687"/>
          </a:xfrm>
          <a:custGeom>
            <a:avLst/>
            <a:gdLst/>
            <a:ahLst/>
            <a:cxnLst/>
            <a:rect r="r" b="b" t="t" l="l"/>
            <a:pathLst>
              <a:path h="1608687" w="1579438">
                <a:moveTo>
                  <a:pt x="0" y="0"/>
                </a:moveTo>
                <a:lnTo>
                  <a:pt x="1579438" y="0"/>
                </a:lnTo>
                <a:lnTo>
                  <a:pt x="1579438" y="1608687"/>
                </a:lnTo>
                <a:lnTo>
                  <a:pt x="0" y="1608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64399" y="4316564"/>
            <a:ext cx="646089" cy="658053"/>
          </a:xfrm>
          <a:custGeom>
            <a:avLst/>
            <a:gdLst/>
            <a:ahLst/>
            <a:cxnLst/>
            <a:rect r="r" b="b" t="t" l="l"/>
            <a:pathLst>
              <a:path h="658053" w="646089">
                <a:moveTo>
                  <a:pt x="0" y="0"/>
                </a:moveTo>
                <a:lnTo>
                  <a:pt x="646088" y="0"/>
                </a:lnTo>
                <a:lnTo>
                  <a:pt x="646088" y="658054"/>
                </a:lnTo>
                <a:lnTo>
                  <a:pt x="0" y="6580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09353" y="2159326"/>
            <a:ext cx="7898767" cy="7333753"/>
          </a:xfrm>
          <a:custGeom>
            <a:avLst/>
            <a:gdLst/>
            <a:ahLst/>
            <a:cxnLst/>
            <a:rect r="r" b="b" t="t" l="l"/>
            <a:pathLst>
              <a:path h="7333753" w="7898767">
                <a:moveTo>
                  <a:pt x="0" y="0"/>
                </a:moveTo>
                <a:lnTo>
                  <a:pt x="7898767" y="0"/>
                </a:lnTo>
                <a:lnTo>
                  <a:pt x="7898767" y="7333753"/>
                </a:lnTo>
                <a:lnTo>
                  <a:pt x="0" y="7333753"/>
                </a:lnTo>
                <a:lnTo>
                  <a:pt x="0" y="0"/>
                </a:lnTo>
                <a:close/>
              </a:path>
            </a:pathLst>
          </a:custGeom>
          <a:blipFill>
            <a:blip r:embed="rId4"/>
            <a:stretch>
              <a:fillRect l="0" t="0" r="-1483" b="0"/>
            </a:stretch>
          </a:blipFill>
        </p:spPr>
      </p:sp>
      <p:sp>
        <p:nvSpPr>
          <p:cNvPr name="TextBox 6" id="6"/>
          <p:cNvSpPr txBox="true"/>
          <p:nvPr/>
        </p:nvSpPr>
        <p:spPr>
          <a:xfrm rot="0">
            <a:off x="2134937" y="1143000"/>
            <a:ext cx="14018125" cy="642348"/>
          </a:xfrm>
          <a:prstGeom prst="rect">
            <a:avLst/>
          </a:prstGeom>
        </p:spPr>
        <p:txBody>
          <a:bodyPr anchor="t" rtlCol="false" tIns="0" lIns="0" bIns="0" rIns="0">
            <a:spAutoFit/>
          </a:bodyPr>
          <a:lstStyle/>
          <a:p>
            <a:pPr algn="ctr">
              <a:lnSpc>
                <a:spcPts val="4895"/>
              </a:lnSpc>
            </a:pPr>
            <a:r>
              <a:rPr lang="en-US" sz="4995" spc="-294">
                <a:solidFill>
                  <a:srgbClr val="263F6B"/>
                </a:solidFill>
                <a:latin typeface="Montserrat Ultra-Bold Italics"/>
              </a:rPr>
              <a:t>COLUMN EXPLANATION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DAFv1bS3HG4</dc:identifier>
  <dcterms:modified xsi:type="dcterms:W3CDTF">2011-08-01T06:04:30Z</dcterms:modified>
  <cp:revision>1</cp:revision>
  <dc:title>Bank_Customer_Churn_Prediction</dc:title>
</cp:coreProperties>
</file>